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Play"/>
      <p:regular r:id="rId27"/>
      <p:bold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Heebo Light"/>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GoogleSlidesCustomDataVersion2">
      <go:slidesCustomData xmlns:go="http://customooxmlschemas.google.com/" r:id="rId43" roundtripDataSignature="AMtx7miz8Qp6uZ7ZTFfXDQmDYd/lJXFx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5.xml"/><Relationship Id="rId42" Type="http://schemas.openxmlformats.org/officeDocument/2006/relationships/font" Target="fonts/HeeboLight-bold.fntdata"/><Relationship Id="rId41" Type="http://schemas.openxmlformats.org/officeDocument/2006/relationships/font" Target="fonts/HeeboLight-regular.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bold.fntdata"/><Relationship Id="rId27" Type="http://schemas.openxmlformats.org/officeDocument/2006/relationships/font" Target="font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Medium-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Medium-italic.fntdata"/><Relationship Id="rId16" Type="http://schemas.openxmlformats.org/officeDocument/2006/relationships/slide" Target="slides/slide11.xml"/><Relationship Id="rId38" Type="http://schemas.openxmlformats.org/officeDocument/2006/relationships/font" Target="fonts/MontserratMedium-bold.fnt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Hoja1!$A$2:$A$5</c:f>
              <c:strCache>
                <c:ptCount val="2"/>
                <c:pt idx="0">
                  <c:v>Éxito</c:v>
                </c:pt>
                <c:pt idx="1">
                  <c:v>Fracaso</c:v>
                </c:pt>
              </c:strCache>
            </c:strRef>
          </c:cat>
          <c:val>
            <c:numRef>
              <c:f>Hoja1!$B$2:$B$5</c:f>
              <c:numCache>
                <c:formatCode>0%</c:formatCode>
                <c:ptCount val="4"/>
                <c:pt idx="0">
                  <c:v>0.9</c:v>
                </c:pt>
                <c:pt idx="1">
                  <c:v>0.1</c:v>
                </c:pt>
              </c:numCache>
            </c:numRef>
          </c:val>
          <c:extLst>
            <c:ext xmlns:c16="http://schemas.microsoft.com/office/drawing/2014/chart" uri="{C3380CC4-5D6E-409C-BE32-E72D297353CC}">
              <c16:uniqueId val="{00000000-A08F-42D4-913D-3703F72E6AA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a:t>Pruebas realizadas de conexión</a:t>
            </a:r>
            <a:r>
              <a:rPr lang="es-MX" baseline="0" dirty="0"/>
              <a:t> con </a:t>
            </a:r>
            <a:r>
              <a:rPr lang="es-MX" baseline="0" dirty="0" err="1"/>
              <a:t>OpenAI</a:t>
            </a:r>
            <a:endParaRPr lang="es-MX"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B7-46FB-85D8-D80B2147D8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B7-46FB-85D8-D80B2147D8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EB7-46FB-85D8-D80B2147D8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EB7-46FB-85D8-D80B2147D8C3}"/>
              </c:ext>
            </c:extLst>
          </c:dPt>
          <c:cat>
            <c:strRef>
              <c:f>Hoja1!$A$2:$A$5</c:f>
              <c:strCache>
                <c:ptCount val="2"/>
                <c:pt idx="0">
                  <c:v>Éxito</c:v>
                </c:pt>
                <c:pt idx="1">
                  <c:v>Fracaso</c:v>
                </c:pt>
              </c:strCache>
            </c:strRef>
          </c:cat>
          <c:val>
            <c:numRef>
              <c:f>Hoja1!$B$2:$B$5</c:f>
              <c:numCache>
                <c:formatCode>0%</c:formatCode>
                <c:ptCount val="4"/>
                <c:pt idx="0">
                  <c:v>0.85</c:v>
                </c:pt>
                <c:pt idx="1">
                  <c:v>0.15</c:v>
                </c:pt>
              </c:numCache>
            </c:numRef>
          </c:val>
          <c:extLst>
            <c:ext xmlns:c16="http://schemas.microsoft.com/office/drawing/2014/chart" uri="{C3380CC4-5D6E-409C-BE32-E72D297353CC}">
              <c16:uniqueId val="{00000008-4EB7-46FB-85D8-D80B2147D8C3}"/>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ab13b88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ab13b88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22"/>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6" name="Google Shape;16;p22"/>
          <p:cNvSpPr txBox="1"/>
          <p:nvPr>
            <p:ph type="ctrTitle"/>
          </p:nvPr>
        </p:nvSpPr>
        <p:spPr>
          <a:xfrm>
            <a:off x="1143000" y="1181098"/>
            <a:ext cx="8986580" cy="28324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subTitle"/>
          </p:nvPr>
        </p:nvSpPr>
        <p:spPr>
          <a:xfrm>
            <a:off x="1143000" y="5463522"/>
            <a:ext cx="8986580" cy="65031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Font typeface="Play"/>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Font typeface="Play"/>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22"/>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1"/>
          <p:cNvSpPr txBox="1"/>
          <p:nvPr>
            <p:ph idx="1" type="body"/>
          </p:nvPr>
        </p:nvSpPr>
        <p:spPr>
          <a:xfrm rot="5400000">
            <a:off x="4312441" y="-837415"/>
            <a:ext cx="3567118" cy="99059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3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2"/>
          <p:cNvSpPr txBox="1"/>
          <p:nvPr>
            <p:ph type="title"/>
          </p:nvPr>
        </p:nvSpPr>
        <p:spPr>
          <a:xfrm rot="5400000">
            <a:off x="7296149" y="2146976"/>
            <a:ext cx="5029201" cy="24764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2"/>
          <p:cNvSpPr txBox="1"/>
          <p:nvPr>
            <p:ph idx="1" type="body"/>
          </p:nvPr>
        </p:nvSpPr>
        <p:spPr>
          <a:xfrm rot="5400000">
            <a:off x="2290864" y="-277238"/>
            <a:ext cx="5029201" cy="73249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3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3"/>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3"/>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2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4"/>
          <p:cNvSpPr txBox="1"/>
          <p:nvPr>
            <p:ph type="title"/>
          </p:nvPr>
        </p:nvSpPr>
        <p:spPr>
          <a:xfrm>
            <a:off x="1143000" y="1709738"/>
            <a:ext cx="8520952"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4"/>
          <p:cNvSpPr txBox="1"/>
          <p:nvPr>
            <p:ph idx="1" type="body"/>
          </p:nvPr>
        </p:nvSpPr>
        <p:spPr>
          <a:xfrm>
            <a:off x="1143000" y="4589466"/>
            <a:ext cx="8520952" cy="8132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800"/>
              <a:buNone/>
              <a:defRPr sz="1800">
                <a:solidFill>
                  <a:schemeClr val="lt1"/>
                </a:solidFill>
              </a:defRPr>
            </a:lvl1pPr>
            <a:lvl2pPr indent="-228600" lvl="1" marL="914400" algn="l">
              <a:lnSpc>
                <a:spcPct val="120000"/>
              </a:lnSpc>
              <a:spcBef>
                <a:spcPts val="500"/>
              </a:spcBef>
              <a:spcAft>
                <a:spcPts val="0"/>
              </a:spcAft>
              <a:buClr>
                <a:schemeClr val="lt1"/>
              </a:buClr>
              <a:buSzPts val="2000"/>
              <a:buFont typeface="Play"/>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Font typeface="Play"/>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24"/>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4"/>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4"/>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5"/>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 type="body"/>
          </p:nvPr>
        </p:nvSpPr>
        <p:spPr>
          <a:xfrm>
            <a:off x="1143000" y="2339501"/>
            <a:ext cx="4798979"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25"/>
          <p:cNvSpPr txBox="1"/>
          <p:nvPr>
            <p:ph idx="2" type="body"/>
          </p:nvPr>
        </p:nvSpPr>
        <p:spPr>
          <a:xfrm>
            <a:off x="6250020" y="2339501"/>
            <a:ext cx="4798980"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25"/>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5"/>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6"/>
          <p:cNvSpPr txBox="1"/>
          <p:nvPr>
            <p:ph type="title"/>
          </p:nvPr>
        </p:nvSpPr>
        <p:spPr>
          <a:xfrm>
            <a:off x="1143000" y="1133272"/>
            <a:ext cx="9905999" cy="84630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 type="body"/>
          </p:nvPr>
        </p:nvSpPr>
        <p:spPr>
          <a:xfrm>
            <a:off x="1142999" y="2067127"/>
            <a:ext cx="4798980"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6"/>
          <p:cNvSpPr txBox="1"/>
          <p:nvPr>
            <p:ph idx="2" type="body"/>
          </p:nvPr>
        </p:nvSpPr>
        <p:spPr>
          <a:xfrm>
            <a:off x="1143001" y="2864795"/>
            <a:ext cx="4798978"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6"/>
          <p:cNvSpPr txBox="1"/>
          <p:nvPr>
            <p:ph idx="3" type="body"/>
          </p:nvPr>
        </p:nvSpPr>
        <p:spPr>
          <a:xfrm>
            <a:off x="6250018" y="2067127"/>
            <a:ext cx="4798981"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26"/>
          <p:cNvSpPr txBox="1"/>
          <p:nvPr>
            <p:ph idx="4" type="body"/>
          </p:nvPr>
        </p:nvSpPr>
        <p:spPr>
          <a:xfrm>
            <a:off x="6250019" y="2864795"/>
            <a:ext cx="4798982"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26"/>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6"/>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7"/>
          <p:cNvSpPr txBox="1"/>
          <p:nvPr>
            <p:ph type="title"/>
          </p:nvPr>
        </p:nvSpPr>
        <p:spPr>
          <a:xfrm>
            <a:off x="2019300" y="1322615"/>
            <a:ext cx="8175171" cy="42127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0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7"/>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7"/>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28"/>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8"/>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8"/>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29"/>
          <p:cNvSpPr txBox="1"/>
          <p:nvPr>
            <p:ph type="title"/>
          </p:nvPr>
        </p:nvSpPr>
        <p:spPr>
          <a:xfrm>
            <a:off x="1143000" y="1600200"/>
            <a:ext cx="3932237" cy="196498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9"/>
          <p:cNvSpPr txBox="1"/>
          <p:nvPr>
            <p:ph idx="1" type="body"/>
          </p:nvPr>
        </p:nvSpPr>
        <p:spPr>
          <a:xfrm>
            <a:off x="5627451" y="987425"/>
            <a:ext cx="5421548"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20000"/>
              </a:lnSpc>
              <a:spcBef>
                <a:spcPts val="1000"/>
              </a:spcBef>
              <a:spcAft>
                <a:spcPts val="0"/>
              </a:spcAft>
              <a:buClr>
                <a:schemeClr val="lt1"/>
              </a:buClr>
              <a:buSzPts val="3200"/>
              <a:buChar char="•"/>
              <a:defRPr sz="3200"/>
            </a:lvl1pPr>
            <a:lvl2pPr indent="-228600" lvl="1" marL="914400" algn="l">
              <a:lnSpc>
                <a:spcPct val="120000"/>
              </a:lnSpc>
              <a:spcBef>
                <a:spcPts val="500"/>
              </a:spcBef>
              <a:spcAft>
                <a:spcPts val="0"/>
              </a:spcAft>
              <a:buClr>
                <a:schemeClr val="lt1"/>
              </a:buClr>
              <a:buSzPts val="2800"/>
              <a:buFont typeface="Play"/>
              <a:buNone/>
              <a:defRPr sz="2800"/>
            </a:lvl2pPr>
            <a:lvl3pPr indent="-381000" lvl="2" marL="1371600" algn="l">
              <a:lnSpc>
                <a:spcPct val="120000"/>
              </a:lnSpc>
              <a:spcBef>
                <a:spcPts val="500"/>
              </a:spcBef>
              <a:spcAft>
                <a:spcPts val="0"/>
              </a:spcAft>
              <a:buClr>
                <a:schemeClr val="lt1"/>
              </a:buClr>
              <a:buSzPts val="2400"/>
              <a:buChar char="•"/>
              <a:defRPr sz="2400"/>
            </a:lvl3pPr>
            <a:lvl4pPr indent="-228600" lvl="3" marL="1828800" algn="l">
              <a:lnSpc>
                <a:spcPct val="120000"/>
              </a:lnSpc>
              <a:spcBef>
                <a:spcPts val="500"/>
              </a:spcBef>
              <a:spcAft>
                <a:spcPts val="0"/>
              </a:spcAft>
              <a:buClr>
                <a:schemeClr val="lt1"/>
              </a:buClr>
              <a:buSzPts val="2000"/>
              <a:buFont typeface="Play"/>
              <a:buNone/>
              <a:defRPr sz="2000"/>
            </a:lvl4pPr>
            <a:lvl5pPr indent="-355600" lvl="4" marL="2286000" algn="l">
              <a:lnSpc>
                <a:spcPct val="12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 name="Google Shape;62;p29"/>
          <p:cNvSpPr txBox="1"/>
          <p:nvPr>
            <p:ph idx="2" type="body"/>
          </p:nvPr>
        </p:nvSpPr>
        <p:spPr>
          <a:xfrm>
            <a:off x="1143000" y="3662464"/>
            <a:ext cx="3932237" cy="220652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3" name="Google Shape;63;p29"/>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9"/>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9"/>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30"/>
          <p:cNvSpPr/>
          <p:nvPr>
            <p:ph idx="2" type="pic"/>
          </p:nvPr>
        </p:nvSpPr>
        <p:spPr>
          <a:xfrm>
            <a:off x="5513614" y="987425"/>
            <a:ext cx="5535386" cy="4873625"/>
          </a:xfrm>
          <a:prstGeom prst="rect">
            <a:avLst/>
          </a:prstGeom>
          <a:noFill/>
          <a:ln>
            <a:noFill/>
          </a:ln>
        </p:spPr>
      </p:sp>
      <p:sp>
        <p:nvSpPr>
          <p:cNvPr id="68" name="Google Shape;68;p30"/>
          <p:cNvSpPr txBox="1"/>
          <p:nvPr>
            <p:ph idx="1" type="body"/>
          </p:nvPr>
        </p:nvSpPr>
        <p:spPr>
          <a:xfrm>
            <a:off x="1143000" y="3657601"/>
            <a:ext cx="3932236" cy="22113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30"/>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30"/>
          <p:cNvSpPr txBox="1"/>
          <p:nvPr>
            <p:ph type="title"/>
          </p:nvPr>
        </p:nvSpPr>
        <p:spPr>
          <a:xfrm>
            <a:off x="1143000" y="1600201"/>
            <a:ext cx="3932236" cy="1959428"/>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7" name="Google Shape;7;p21"/>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cxnSp>
        <p:nvCxnSpPr>
          <p:cNvPr id="8" name="Google Shape;8;p21"/>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2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Play"/>
              <a:buNone/>
              <a:defRPr b="0" i="0" sz="400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21"/>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1pPr>
            <a:lvl2pPr indent="-228600" lvl="1" marL="914400" marR="0" rtl="0" algn="l">
              <a:lnSpc>
                <a:spcPct val="120000"/>
              </a:lnSpc>
              <a:spcBef>
                <a:spcPts val="500"/>
              </a:spcBef>
              <a:spcAft>
                <a:spcPts val="0"/>
              </a:spcAft>
              <a:buClr>
                <a:schemeClr val="lt1"/>
              </a:buClr>
              <a:buSzPts val="1800"/>
              <a:buFont typeface="Play"/>
              <a:buNone/>
              <a:defRPr b="0" i="1" sz="1800" u="none" cap="none" strike="noStrike">
                <a:solidFill>
                  <a:schemeClr val="lt1"/>
                </a:solidFill>
                <a:latin typeface="Play"/>
                <a:ea typeface="Play"/>
                <a:cs typeface="Play"/>
                <a:sym typeface="Pla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Play"/>
                <a:ea typeface="Play"/>
                <a:cs typeface="Play"/>
                <a:sym typeface="Play"/>
              </a:defRPr>
            </a:lvl3pPr>
            <a:lvl4pPr indent="-228600" lvl="3" marL="1828800" marR="0" rtl="0" algn="l">
              <a:lnSpc>
                <a:spcPct val="120000"/>
              </a:lnSpc>
              <a:spcBef>
                <a:spcPts val="500"/>
              </a:spcBef>
              <a:spcAft>
                <a:spcPts val="0"/>
              </a:spcAft>
              <a:buClr>
                <a:schemeClr val="lt1"/>
              </a:buClr>
              <a:buSzPts val="1400"/>
              <a:buFont typeface="Play"/>
              <a:buNone/>
              <a:defRPr b="0" i="1" sz="1400" u="none" cap="none" strike="noStrike">
                <a:solidFill>
                  <a:schemeClr val="lt1"/>
                </a:solidFill>
                <a:latin typeface="Play"/>
                <a:ea typeface="Play"/>
                <a:cs typeface="Play"/>
                <a:sym typeface="Pla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9pPr>
          </a:lstStyle>
          <a:p/>
        </p:txBody>
      </p:sp>
      <p:sp>
        <p:nvSpPr>
          <p:cNvPr id="11" name="Google Shape;11;p2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9pPr>
          </a:lstStyle>
          <a:p/>
        </p:txBody>
      </p:sp>
      <p:sp>
        <p:nvSpPr>
          <p:cNvPr id="12" name="Google Shape;12;p2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Play"/>
                <a:ea typeface="Play"/>
                <a:cs typeface="Play"/>
                <a:sym typeface="Play"/>
              </a:defRPr>
            </a:lvl9pPr>
          </a:lstStyle>
          <a:p/>
        </p:txBody>
      </p:sp>
      <p:sp>
        <p:nvSpPr>
          <p:cNvPr id="13" name="Google Shape;13;p2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9.jpg"/><Relationship Id="rId9" Type="http://schemas.openxmlformats.org/officeDocument/2006/relationships/image" Target="../media/image11.jp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4.jpg"/><Relationship Id="rId9" Type="http://schemas.openxmlformats.org/officeDocument/2006/relationships/image" Target="../media/image29.jpg"/><Relationship Id="rId5" Type="http://schemas.openxmlformats.org/officeDocument/2006/relationships/image" Target="../media/image18.jpg"/><Relationship Id="rId6" Type="http://schemas.openxmlformats.org/officeDocument/2006/relationships/image" Target="../media/image21.jpg"/><Relationship Id="rId7" Type="http://schemas.openxmlformats.org/officeDocument/2006/relationships/image" Target="../media/image22.jpg"/><Relationship Id="rId8"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28.png"/><Relationship Id="rId9"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30.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chart" Target="../charts/chart1.xml"/><Relationship Id="rId5"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0.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90" name="Google Shape;90;p1"/>
          <p:cNvPicPr preferRelativeResize="0"/>
          <p:nvPr/>
        </p:nvPicPr>
        <p:blipFill rotWithShape="1">
          <a:blip r:embed="rId3">
            <a:alphaModFix/>
          </a:blip>
          <a:srcRect b="14972" l="0" r="0" t="5523"/>
          <a:stretch/>
        </p:blipFill>
        <p:spPr>
          <a:xfrm>
            <a:off x="-1" y="-2031"/>
            <a:ext cx="12191980" cy="6857990"/>
          </a:xfrm>
          <a:prstGeom prst="rect">
            <a:avLst/>
          </a:prstGeom>
          <a:noFill/>
          <a:ln>
            <a:noFill/>
          </a:ln>
        </p:spPr>
      </p:pic>
      <p:sp>
        <p:nvSpPr>
          <p:cNvPr id="91" name="Google Shape;91;p1"/>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92" name="Google Shape;92;p1"/>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93" name="Google Shape;93;p1"/>
          <p:cNvSpPr txBox="1"/>
          <p:nvPr>
            <p:ph type="ctrTitle"/>
          </p:nvPr>
        </p:nvSpPr>
        <p:spPr>
          <a:xfrm>
            <a:off x="320826" y="471922"/>
            <a:ext cx="4890000" cy="2184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b="1" lang="en-US" sz="4400">
                <a:solidFill>
                  <a:srgbClr val="FFFFFF"/>
                </a:solidFill>
                <a:latin typeface="Montserrat"/>
                <a:ea typeface="Montserrat"/>
                <a:cs typeface="Montserrat"/>
                <a:sym typeface="Montserrat"/>
              </a:rPr>
              <a:t>LEXY: UNA PLATAFORMA LEGAL CON IA</a:t>
            </a:r>
            <a:endParaRPr b="1" sz="4400">
              <a:solidFill>
                <a:srgbClr val="FFFFFF"/>
              </a:solidFill>
              <a:latin typeface="Calibri"/>
              <a:ea typeface="Calibri"/>
              <a:cs typeface="Calibri"/>
              <a:sym typeface="Calibri"/>
            </a:endParaRPr>
          </a:p>
        </p:txBody>
      </p:sp>
      <p:sp>
        <p:nvSpPr>
          <p:cNvPr id="94" name="Google Shape;94;p1"/>
          <p:cNvSpPr txBox="1"/>
          <p:nvPr>
            <p:ph idx="1" type="subTitle"/>
          </p:nvPr>
        </p:nvSpPr>
        <p:spPr>
          <a:xfrm>
            <a:off x="7613730" y="4152441"/>
            <a:ext cx="4232400" cy="25254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100000"/>
              </a:lnSpc>
              <a:spcBef>
                <a:spcPts val="0"/>
              </a:spcBef>
              <a:spcAft>
                <a:spcPts val="0"/>
              </a:spcAft>
              <a:buClr>
                <a:srgbClr val="FFFFFF"/>
              </a:buClr>
              <a:buSzPct val="100000"/>
              <a:buNone/>
            </a:pPr>
            <a:r>
              <a:rPr lang="en-US" sz="1900">
                <a:solidFill>
                  <a:srgbClr val="FFFFFF"/>
                </a:solidFill>
              </a:rPr>
              <a:t>Integrantes:</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Erick Araya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Jeremy Landaeta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Marcelo Vera </a:t>
            </a:r>
            <a:endParaRPr/>
          </a:p>
          <a:p>
            <a:pPr indent="0" lvl="0" marL="0" rtl="0" algn="l">
              <a:lnSpc>
                <a:spcPct val="100000"/>
              </a:lnSpc>
              <a:spcBef>
                <a:spcPts val="1000"/>
              </a:spcBef>
              <a:spcAft>
                <a:spcPts val="0"/>
              </a:spcAft>
              <a:buClr>
                <a:srgbClr val="FFFFFF"/>
              </a:buClr>
              <a:buSzPct val="100000"/>
              <a:buNone/>
            </a:pPr>
            <a:r>
              <a:rPr lang="en-US">
                <a:solidFill>
                  <a:srgbClr val="FFFFFF"/>
                </a:solidFill>
              </a:rPr>
              <a:t>Profesor:</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Mariluz Rodriguez</a:t>
            </a:r>
            <a:endParaRPr>
              <a:solidFill>
                <a:srgbClr val="FFFFFF"/>
              </a:solidFill>
            </a:endParaRPr>
          </a:p>
          <a:p>
            <a:pPr indent="0" lvl="0" marL="0" rtl="0" algn="l">
              <a:lnSpc>
                <a:spcPct val="100000"/>
              </a:lnSpc>
              <a:spcBef>
                <a:spcPts val="1000"/>
              </a:spcBef>
              <a:spcAft>
                <a:spcPts val="0"/>
              </a:spcAft>
              <a:buClr>
                <a:srgbClr val="FFFFFF"/>
              </a:buClr>
              <a:buSzPct val="100000"/>
              <a:buNone/>
            </a:pPr>
            <a:r>
              <a:rPr lang="en-US">
                <a:solidFill>
                  <a:srgbClr val="FFFFFF"/>
                </a:solidFill>
              </a:rPr>
              <a:t>Asignatura: </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Capstone 001 PTY4614</a:t>
            </a:r>
            <a:endParaRPr/>
          </a:p>
        </p:txBody>
      </p:sp>
      <p:pic>
        <p:nvPicPr>
          <p:cNvPr descr="Logotipo&#10;&#10;Descripción generada automáticamente" id="95" name="Google Shape;95;p1"/>
          <p:cNvPicPr preferRelativeResize="0"/>
          <p:nvPr/>
        </p:nvPicPr>
        <p:blipFill rotWithShape="1">
          <a:blip r:embed="rId4">
            <a:alphaModFix/>
          </a:blip>
          <a:srcRect b="0" l="0" r="0" t="0"/>
          <a:stretch/>
        </p:blipFill>
        <p:spPr>
          <a:xfrm>
            <a:off x="320834" y="5515149"/>
            <a:ext cx="4503578" cy="11083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233" name="Google Shape;233;p11"/>
          <p:cNvPicPr preferRelativeResize="0"/>
          <p:nvPr/>
        </p:nvPicPr>
        <p:blipFill rotWithShape="1">
          <a:blip r:embed="rId3">
            <a:alphaModFix/>
          </a:blip>
          <a:srcRect b="14109" l="0" r="0" t="6433"/>
          <a:stretch/>
        </p:blipFill>
        <p:spPr>
          <a:xfrm>
            <a:off x="-7237" y="11"/>
            <a:ext cx="12199237" cy="6857989"/>
          </a:xfrm>
          <a:prstGeom prst="rect">
            <a:avLst/>
          </a:prstGeom>
          <a:noFill/>
          <a:ln>
            <a:noFill/>
          </a:ln>
        </p:spPr>
      </p:pic>
      <p:sp>
        <p:nvSpPr>
          <p:cNvPr id="234" name="Google Shape;234;p11"/>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35" name="Google Shape;235;p11"/>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EVIDENCIAS DE DESARROLLO</a:t>
            </a:r>
            <a:endParaRPr b="1"/>
          </a:p>
        </p:txBody>
      </p:sp>
      <p:cxnSp>
        <p:nvCxnSpPr>
          <p:cNvPr id="236" name="Google Shape;236;p11"/>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pic>
        <p:nvPicPr>
          <p:cNvPr descr="Diagrama, Dibujo de ingeniería&#10;&#10;Descripción generada automáticamente" id="237" name="Google Shape;237;p11"/>
          <p:cNvPicPr preferRelativeResize="0"/>
          <p:nvPr/>
        </p:nvPicPr>
        <p:blipFill rotWithShape="1">
          <a:blip r:embed="rId4">
            <a:alphaModFix/>
          </a:blip>
          <a:srcRect b="0" l="0" r="0" t="5025"/>
          <a:stretch/>
        </p:blipFill>
        <p:spPr>
          <a:xfrm rot="-5400000">
            <a:off x="1278983" y="1017721"/>
            <a:ext cx="2082140" cy="2544472"/>
          </a:xfrm>
          <a:prstGeom prst="rect">
            <a:avLst/>
          </a:prstGeom>
          <a:noFill/>
          <a:ln>
            <a:noFill/>
          </a:ln>
        </p:spPr>
      </p:pic>
      <p:pic>
        <p:nvPicPr>
          <p:cNvPr descr="Imagen que contiene interior, tabla, foto, diferente&#10;&#10;Descripción generada automáticamente" id="238" name="Google Shape;238;p11"/>
          <p:cNvPicPr preferRelativeResize="0"/>
          <p:nvPr/>
        </p:nvPicPr>
        <p:blipFill rotWithShape="1">
          <a:blip r:embed="rId5">
            <a:alphaModFix/>
          </a:blip>
          <a:srcRect b="0" l="0" r="0" t="0"/>
          <a:stretch/>
        </p:blipFill>
        <p:spPr>
          <a:xfrm>
            <a:off x="4640106" y="1248887"/>
            <a:ext cx="2436209" cy="2082140"/>
          </a:xfrm>
          <a:prstGeom prst="rect">
            <a:avLst/>
          </a:prstGeom>
          <a:noFill/>
          <a:ln>
            <a:noFill/>
          </a:ln>
        </p:spPr>
      </p:pic>
      <p:pic>
        <p:nvPicPr>
          <p:cNvPr descr="Imagen que contiene interior, tabla, cuarto, silla&#10;&#10;Descripción generada automáticamente" id="239" name="Google Shape;239;p11"/>
          <p:cNvPicPr preferRelativeResize="0"/>
          <p:nvPr/>
        </p:nvPicPr>
        <p:blipFill rotWithShape="1">
          <a:blip r:embed="rId6">
            <a:alphaModFix/>
          </a:blip>
          <a:srcRect b="0" l="0" r="0" t="0"/>
          <a:stretch/>
        </p:blipFill>
        <p:spPr>
          <a:xfrm>
            <a:off x="7873451" y="1248887"/>
            <a:ext cx="2936064" cy="2082129"/>
          </a:xfrm>
          <a:prstGeom prst="rect">
            <a:avLst/>
          </a:prstGeom>
          <a:noFill/>
          <a:ln>
            <a:noFill/>
          </a:ln>
        </p:spPr>
      </p:pic>
      <p:pic>
        <p:nvPicPr>
          <p:cNvPr descr="Captura de pantalla de un videojuego&#10;&#10;Descripción generada automáticamente" id="240" name="Google Shape;240;p11"/>
          <p:cNvPicPr preferRelativeResize="0"/>
          <p:nvPr/>
        </p:nvPicPr>
        <p:blipFill rotWithShape="1">
          <a:blip r:embed="rId7">
            <a:alphaModFix/>
          </a:blip>
          <a:srcRect b="0" l="0" r="0" t="0"/>
          <a:stretch/>
        </p:blipFill>
        <p:spPr>
          <a:xfrm>
            <a:off x="1047818" y="4017196"/>
            <a:ext cx="2544472" cy="2198542"/>
          </a:xfrm>
          <a:prstGeom prst="rect">
            <a:avLst/>
          </a:prstGeom>
          <a:noFill/>
          <a:ln>
            <a:noFill/>
          </a:ln>
        </p:spPr>
      </p:pic>
      <p:pic>
        <p:nvPicPr>
          <p:cNvPr descr="Texto&#10;&#10;Descripción generada automáticamente" id="241" name="Google Shape;241;p11"/>
          <p:cNvPicPr preferRelativeResize="0"/>
          <p:nvPr/>
        </p:nvPicPr>
        <p:blipFill rotWithShape="1">
          <a:blip r:embed="rId8">
            <a:alphaModFix/>
          </a:blip>
          <a:srcRect b="0" l="0" r="0" t="0"/>
          <a:stretch/>
        </p:blipFill>
        <p:spPr>
          <a:xfrm>
            <a:off x="4572566" y="4017196"/>
            <a:ext cx="2528346" cy="2349348"/>
          </a:xfrm>
          <a:prstGeom prst="rect">
            <a:avLst/>
          </a:prstGeom>
          <a:noFill/>
          <a:ln>
            <a:noFill/>
          </a:ln>
        </p:spPr>
      </p:pic>
      <p:pic>
        <p:nvPicPr>
          <p:cNvPr descr="Texto&#10;&#10;Descripción generada automáticamente" id="242" name="Google Shape;242;p11"/>
          <p:cNvPicPr preferRelativeResize="0"/>
          <p:nvPr/>
        </p:nvPicPr>
        <p:blipFill rotWithShape="1">
          <a:blip r:embed="rId9">
            <a:alphaModFix/>
          </a:blip>
          <a:srcRect b="0" l="0" r="0" t="0"/>
          <a:stretch/>
        </p:blipFill>
        <p:spPr>
          <a:xfrm>
            <a:off x="7873450" y="4014974"/>
            <a:ext cx="3034035" cy="2349327"/>
          </a:xfrm>
          <a:prstGeom prst="rect">
            <a:avLst/>
          </a:prstGeom>
          <a:noFill/>
          <a:ln>
            <a:noFill/>
          </a:ln>
        </p:spPr>
      </p:pic>
      <p:sp>
        <p:nvSpPr>
          <p:cNvPr id="243" name="Google Shape;243;p11"/>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a:t>
            </a:r>
            <a:endParaRPr b="0" i="0" sz="1400" u="none" cap="none" strike="noStrike">
              <a:solidFill>
                <a:srgbClr val="000000"/>
              </a:solidFill>
              <a:latin typeface="Arial"/>
              <a:ea typeface="Arial"/>
              <a:cs typeface="Arial"/>
              <a:sym typeface="Arial"/>
            </a:endParaRPr>
          </a:p>
        </p:txBody>
      </p:sp>
      <p:sp>
        <p:nvSpPr>
          <p:cNvPr id="244" name="Google Shape;244;p11"/>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2</a:t>
            </a:r>
            <a:endParaRPr b="0" i="0" sz="1400" u="none" cap="none" strike="noStrike">
              <a:solidFill>
                <a:srgbClr val="000000"/>
              </a:solidFill>
              <a:latin typeface="Arial"/>
              <a:ea typeface="Arial"/>
              <a:cs typeface="Arial"/>
              <a:sym typeface="Arial"/>
            </a:endParaRPr>
          </a:p>
        </p:txBody>
      </p:sp>
      <p:sp>
        <p:nvSpPr>
          <p:cNvPr id="245" name="Google Shape;245;p11"/>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3</a:t>
            </a:r>
            <a:endParaRPr b="0" i="0" sz="1400" u="none" cap="none" strike="noStrike">
              <a:solidFill>
                <a:srgbClr val="000000"/>
              </a:solidFill>
              <a:latin typeface="Arial"/>
              <a:ea typeface="Arial"/>
              <a:cs typeface="Arial"/>
              <a:sym typeface="Arial"/>
            </a:endParaRPr>
          </a:p>
        </p:txBody>
      </p:sp>
      <p:sp>
        <p:nvSpPr>
          <p:cNvPr id="246" name="Google Shape;246;p11"/>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4</a:t>
            </a:r>
            <a:endParaRPr b="0" i="0" sz="1400" u="none" cap="none" strike="noStrike">
              <a:solidFill>
                <a:srgbClr val="000000"/>
              </a:solidFill>
              <a:latin typeface="Arial"/>
              <a:ea typeface="Arial"/>
              <a:cs typeface="Arial"/>
              <a:sym typeface="Arial"/>
            </a:endParaRPr>
          </a:p>
        </p:txBody>
      </p:sp>
      <p:sp>
        <p:nvSpPr>
          <p:cNvPr id="247" name="Google Shape;247;p11"/>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5</a:t>
            </a:r>
            <a:endParaRPr b="0" i="0" sz="1400" u="none" cap="none" strike="noStrike">
              <a:solidFill>
                <a:srgbClr val="000000"/>
              </a:solidFill>
              <a:latin typeface="Arial"/>
              <a:ea typeface="Arial"/>
              <a:cs typeface="Arial"/>
              <a:sym typeface="Arial"/>
            </a:endParaRPr>
          </a:p>
        </p:txBody>
      </p:sp>
      <p:sp>
        <p:nvSpPr>
          <p:cNvPr id="248" name="Google Shape;248;p11"/>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6</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 name="Shape 252"/>
        <p:cNvGrpSpPr/>
        <p:nvPr/>
      </p:nvGrpSpPr>
      <p:grpSpPr>
        <a:xfrm>
          <a:off x="0" y="0"/>
          <a:ext cx="0" cy="0"/>
          <a:chOff x="0" y="0"/>
          <a:chExt cx="0" cy="0"/>
        </a:xfrm>
      </p:grpSpPr>
      <p:sp>
        <p:nvSpPr>
          <p:cNvPr id="253" name="Google Shape;253;p1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254" name="Google Shape;254;p12"/>
          <p:cNvPicPr preferRelativeResize="0"/>
          <p:nvPr/>
        </p:nvPicPr>
        <p:blipFill rotWithShape="1">
          <a:blip r:embed="rId3">
            <a:alphaModFix/>
          </a:blip>
          <a:srcRect b="14109" l="0" r="0" t="6433"/>
          <a:stretch/>
        </p:blipFill>
        <p:spPr>
          <a:xfrm>
            <a:off x="0" y="-15"/>
            <a:ext cx="12199237" cy="6857989"/>
          </a:xfrm>
          <a:prstGeom prst="rect">
            <a:avLst/>
          </a:prstGeom>
          <a:noFill/>
          <a:ln>
            <a:noFill/>
          </a:ln>
        </p:spPr>
      </p:pic>
      <p:sp>
        <p:nvSpPr>
          <p:cNvPr id="255" name="Google Shape;255;p12"/>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56" name="Google Shape;256;p12"/>
          <p:cNvSpPr txBox="1"/>
          <p:nvPr>
            <p:ph type="ctrTitle"/>
          </p:nvPr>
        </p:nvSpPr>
        <p:spPr>
          <a:xfrm>
            <a:off x="1188358" y="77618"/>
            <a:ext cx="9296700" cy="695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EVIDENCIAS DE DESARROLLO</a:t>
            </a:r>
            <a:endParaRPr b="1"/>
          </a:p>
        </p:txBody>
      </p:sp>
      <p:cxnSp>
        <p:nvCxnSpPr>
          <p:cNvPr id="257" name="Google Shape;257;p12"/>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58" name="Google Shape;258;p12"/>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7</a:t>
            </a:r>
            <a:endParaRPr b="0" i="0" sz="1400" u="none" cap="none" strike="noStrike">
              <a:solidFill>
                <a:srgbClr val="000000"/>
              </a:solidFill>
              <a:latin typeface="Arial"/>
              <a:ea typeface="Arial"/>
              <a:cs typeface="Arial"/>
              <a:sym typeface="Arial"/>
            </a:endParaRPr>
          </a:p>
        </p:txBody>
      </p:sp>
      <p:sp>
        <p:nvSpPr>
          <p:cNvPr id="259" name="Google Shape;259;p12"/>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8</a:t>
            </a:r>
            <a:endParaRPr b="0" i="0" sz="1400" u="none" cap="none" strike="noStrike">
              <a:solidFill>
                <a:srgbClr val="000000"/>
              </a:solidFill>
              <a:latin typeface="Arial"/>
              <a:ea typeface="Arial"/>
              <a:cs typeface="Arial"/>
              <a:sym typeface="Arial"/>
            </a:endParaRPr>
          </a:p>
        </p:txBody>
      </p:sp>
      <p:sp>
        <p:nvSpPr>
          <p:cNvPr id="260" name="Google Shape;260;p12"/>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9</a:t>
            </a:r>
            <a:endParaRPr b="0" i="0" sz="1400" u="none" cap="none" strike="noStrike">
              <a:solidFill>
                <a:srgbClr val="000000"/>
              </a:solidFill>
              <a:latin typeface="Arial"/>
              <a:ea typeface="Arial"/>
              <a:cs typeface="Arial"/>
              <a:sym typeface="Arial"/>
            </a:endParaRPr>
          </a:p>
        </p:txBody>
      </p:sp>
      <p:sp>
        <p:nvSpPr>
          <p:cNvPr id="261" name="Google Shape;261;p12"/>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10</a:t>
            </a:r>
            <a:endParaRPr b="0" i="0" sz="1400" u="none" cap="none" strike="noStrike">
              <a:solidFill>
                <a:srgbClr val="000000"/>
              </a:solidFill>
              <a:latin typeface="Arial"/>
              <a:ea typeface="Arial"/>
              <a:cs typeface="Arial"/>
              <a:sym typeface="Arial"/>
            </a:endParaRPr>
          </a:p>
        </p:txBody>
      </p:sp>
      <p:sp>
        <p:nvSpPr>
          <p:cNvPr id="262" name="Google Shape;262;p12"/>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11</a:t>
            </a:r>
            <a:endParaRPr b="0" i="0" sz="1400" u="none" cap="none" strike="noStrike">
              <a:solidFill>
                <a:srgbClr val="000000"/>
              </a:solidFill>
              <a:latin typeface="Arial"/>
              <a:ea typeface="Arial"/>
              <a:cs typeface="Arial"/>
              <a:sym typeface="Arial"/>
            </a:endParaRPr>
          </a:p>
        </p:txBody>
      </p:sp>
      <p:sp>
        <p:nvSpPr>
          <p:cNvPr id="263" name="Google Shape;263;p12"/>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12</a:t>
            </a:r>
            <a:endParaRPr b="0" i="0" sz="1400" u="none" cap="none" strike="noStrike">
              <a:solidFill>
                <a:srgbClr val="000000"/>
              </a:solidFill>
              <a:latin typeface="Arial"/>
              <a:ea typeface="Arial"/>
              <a:cs typeface="Arial"/>
              <a:sym typeface="Arial"/>
            </a:endParaRPr>
          </a:p>
        </p:txBody>
      </p:sp>
      <p:pic>
        <p:nvPicPr>
          <p:cNvPr descr="Imagen de la pantalla de un computador&#10;&#10;Descripción generada automáticamente con confianza media" id="264" name="Google Shape;264;p12"/>
          <p:cNvPicPr preferRelativeResize="0"/>
          <p:nvPr/>
        </p:nvPicPr>
        <p:blipFill rotWithShape="1">
          <a:blip r:embed="rId4">
            <a:alphaModFix/>
          </a:blip>
          <a:srcRect b="0" l="0" r="0" t="0"/>
          <a:stretch/>
        </p:blipFill>
        <p:spPr>
          <a:xfrm>
            <a:off x="1157629" y="1248887"/>
            <a:ext cx="1960040" cy="2016821"/>
          </a:xfrm>
          <a:prstGeom prst="rect">
            <a:avLst/>
          </a:prstGeom>
          <a:noFill/>
          <a:ln>
            <a:noFill/>
          </a:ln>
        </p:spPr>
      </p:pic>
      <p:pic>
        <p:nvPicPr>
          <p:cNvPr descr="Texto&#10;&#10;Descripción generada automáticamente" id="265" name="Google Shape;265;p12"/>
          <p:cNvPicPr preferRelativeResize="0"/>
          <p:nvPr/>
        </p:nvPicPr>
        <p:blipFill rotWithShape="1">
          <a:blip r:embed="rId5">
            <a:alphaModFix/>
          </a:blip>
          <a:srcRect b="0" l="0" r="0" t="0"/>
          <a:stretch/>
        </p:blipFill>
        <p:spPr>
          <a:xfrm>
            <a:off x="4536950" y="1275325"/>
            <a:ext cx="2586074" cy="1851050"/>
          </a:xfrm>
          <a:prstGeom prst="rect">
            <a:avLst/>
          </a:prstGeom>
          <a:noFill/>
          <a:ln>
            <a:noFill/>
          </a:ln>
        </p:spPr>
      </p:pic>
      <p:pic>
        <p:nvPicPr>
          <p:cNvPr descr="Texto&#10;&#10;Descripción generada automáticamente" id="266" name="Google Shape;266;p12"/>
          <p:cNvPicPr preferRelativeResize="0"/>
          <p:nvPr/>
        </p:nvPicPr>
        <p:blipFill rotWithShape="1">
          <a:blip r:embed="rId6">
            <a:alphaModFix/>
          </a:blip>
          <a:srcRect b="0" l="0" r="0" t="0"/>
          <a:stretch/>
        </p:blipFill>
        <p:spPr>
          <a:xfrm>
            <a:off x="7909203" y="1275335"/>
            <a:ext cx="3328289" cy="1816623"/>
          </a:xfrm>
          <a:prstGeom prst="rect">
            <a:avLst/>
          </a:prstGeom>
          <a:noFill/>
          <a:ln>
            <a:noFill/>
          </a:ln>
        </p:spPr>
      </p:pic>
      <p:pic>
        <p:nvPicPr>
          <p:cNvPr descr="Imagen que contiene artículos, loción, crema, botella&#10;&#10;Descripción generada automáticamente" id="267" name="Google Shape;267;p12"/>
          <p:cNvPicPr preferRelativeResize="0"/>
          <p:nvPr/>
        </p:nvPicPr>
        <p:blipFill rotWithShape="1">
          <a:blip r:embed="rId7">
            <a:alphaModFix/>
          </a:blip>
          <a:srcRect b="0" l="0" r="0" t="0"/>
          <a:stretch/>
        </p:blipFill>
        <p:spPr>
          <a:xfrm>
            <a:off x="970793" y="4141032"/>
            <a:ext cx="2502736" cy="1085640"/>
          </a:xfrm>
          <a:prstGeom prst="rect">
            <a:avLst/>
          </a:prstGeom>
          <a:noFill/>
          <a:ln>
            <a:noFill/>
          </a:ln>
        </p:spPr>
      </p:pic>
      <p:pic>
        <p:nvPicPr>
          <p:cNvPr descr="Interfaz de usuario gráfica, Aplicación&#10;&#10;Descripción generada automáticamente" id="268" name="Google Shape;268;p12"/>
          <p:cNvPicPr preferRelativeResize="0"/>
          <p:nvPr/>
        </p:nvPicPr>
        <p:blipFill rotWithShape="1">
          <a:blip r:embed="rId8">
            <a:alphaModFix/>
          </a:blip>
          <a:srcRect b="0" l="0" r="0" t="0"/>
          <a:stretch/>
        </p:blipFill>
        <p:spPr>
          <a:xfrm>
            <a:off x="4536941" y="4075760"/>
            <a:ext cx="2518677" cy="1581950"/>
          </a:xfrm>
          <a:prstGeom prst="rect">
            <a:avLst/>
          </a:prstGeom>
          <a:noFill/>
          <a:ln>
            <a:noFill/>
          </a:ln>
        </p:spPr>
      </p:pic>
      <p:pic>
        <p:nvPicPr>
          <p:cNvPr descr="Interfaz de usuario gráfica, Aplicación, Teams&#10;&#10;Descripción generada automáticamente" id="269" name="Google Shape;269;p12"/>
          <p:cNvPicPr preferRelativeResize="0"/>
          <p:nvPr/>
        </p:nvPicPr>
        <p:blipFill rotWithShape="1">
          <a:blip r:embed="rId9">
            <a:alphaModFix/>
          </a:blip>
          <a:srcRect b="0" l="0" r="0" t="0"/>
          <a:stretch/>
        </p:blipFill>
        <p:spPr>
          <a:xfrm>
            <a:off x="8028604" y="4031594"/>
            <a:ext cx="2975039" cy="16261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275" name="Google Shape;275;p13"/>
          <p:cNvPicPr preferRelativeResize="0"/>
          <p:nvPr/>
        </p:nvPicPr>
        <p:blipFill rotWithShape="1">
          <a:blip r:embed="rId3">
            <a:alphaModFix/>
          </a:blip>
          <a:srcRect b="14109" l="0" r="0" t="6433"/>
          <a:stretch/>
        </p:blipFill>
        <p:spPr>
          <a:xfrm>
            <a:off x="-36792" y="36518"/>
            <a:ext cx="12199237" cy="6857989"/>
          </a:xfrm>
          <a:prstGeom prst="rect">
            <a:avLst/>
          </a:prstGeom>
          <a:noFill/>
          <a:ln>
            <a:noFill/>
          </a:ln>
        </p:spPr>
      </p:pic>
      <p:sp>
        <p:nvSpPr>
          <p:cNvPr id="276" name="Google Shape;276;p13"/>
          <p:cNvSpPr/>
          <p:nvPr/>
        </p:nvSpPr>
        <p:spPr>
          <a:xfrm rot="5400000">
            <a:off x="2229776" y="-2230228"/>
            <a:ext cx="6858000" cy="11318453"/>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77" name="Google Shape;277;p13"/>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EVIDENCIAS DE DESARROLLO</a:t>
            </a:r>
            <a:endParaRPr b="1"/>
          </a:p>
        </p:txBody>
      </p:sp>
      <p:cxnSp>
        <p:nvCxnSpPr>
          <p:cNvPr id="278" name="Google Shape;278;p13"/>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79" name="Google Shape;279;p13"/>
          <p:cNvSpPr/>
          <p:nvPr/>
        </p:nvSpPr>
        <p:spPr>
          <a:xfrm>
            <a:off x="139649" y="1248875"/>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13</a:t>
            </a:r>
            <a:endParaRPr b="0" i="0" sz="1400" u="none" cap="none" strike="noStrike">
              <a:solidFill>
                <a:srgbClr val="000000"/>
              </a:solidFill>
              <a:latin typeface="Arial"/>
              <a:ea typeface="Arial"/>
              <a:cs typeface="Arial"/>
              <a:sym typeface="Arial"/>
            </a:endParaRPr>
          </a:p>
        </p:txBody>
      </p:sp>
      <p:sp>
        <p:nvSpPr>
          <p:cNvPr id="280" name="Google Shape;280;p13"/>
          <p:cNvSpPr/>
          <p:nvPr/>
        </p:nvSpPr>
        <p:spPr>
          <a:xfrm>
            <a:off x="3668475" y="1248873"/>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14</a:t>
            </a:r>
            <a:endParaRPr b="0" i="0" sz="1400" u="none" cap="none" strike="noStrike">
              <a:solidFill>
                <a:srgbClr val="000000"/>
              </a:solidFill>
              <a:latin typeface="Arial"/>
              <a:ea typeface="Arial"/>
              <a:cs typeface="Arial"/>
              <a:sym typeface="Arial"/>
            </a:endParaRPr>
          </a:p>
        </p:txBody>
      </p:sp>
      <p:sp>
        <p:nvSpPr>
          <p:cNvPr id="281" name="Google Shape;281;p13"/>
          <p:cNvSpPr/>
          <p:nvPr/>
        </p:nvSpPr>
        <p:spPr>
          <a:xfrm>
            <a:off x="7036576" y="1248876"/>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15</a:t>
            </a:r>
            <a:endParaRPr b="0" i="0" sz="1400" u="none" cap="none" strike="noStrike">
              <a:solidFill>
                <a:srgbClr val="000000"/>
              </a:solidFill>
              <a:latin typeface="Arial"/>
              <a:ea typeface="Arial"/>
              <a:cs typeface="Arial"/>
              <a:sym typeface="Arial"/>
            </a:endParaRPr>
          </a:p>
        </p:txBody>
      </p:sp>
      <p:sp>
        <p:nvSpPr>
          <p:cNvPr id="282" name="Google Shape;282;p13"/>
          <p:cNvSpPr/>
          <p:nvPr/>
        </p:nvSpPr>
        <p:spPr>
          <a:xfrm>
            <a:off x="139675" y="4184775"/>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16</a:t>
            </a:r>
            <a:endParaRPr b="0" i="0" sz="1400" u="none" cap="none" strike="noStrike">
              <a:solidFill>
                <a:srgbClr val="000000"/>
              </a:solidFill>
              <a:latin typeface="Arial"/>
              <a:ea typeface="Arial"/>
              <a:cs typeface="Arial"/>
              <a:sym typeface="Arial"/>
            </a:endParaRPr>
          </a:p>
        </p:txBody>
      </p:sp>
      <p:sp>
        <p:nvSpPr>
          <p:cNvPr id="283" name="Google Shape;283;p13"/>
          <p:cNvSpPr/>
          <p:nvPr/>
        </p:nvSpPr>
        <p:spPr>
          <a:xfrm>
            <a:off x="3674550" y="4099824"/>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17</a:t>
            </a:r>
            <a:endParaRPr b="0" i="0" sz="1400" u="none" cap="none" strike="noStrike">
              <a:solidFill>
                <a:srgbClr val="000000"/>
              </a:solidFill>
              <a:latin typeface="Arial"/>
              <a:ea typeface="Arial"/>
              <a:cs typeface="Arial"/>
              <a:sym typeface="Arial"/>
            </a:endParaRPr>
          </a:p>
        </p:txBody>
      </p:sp>
      <p:sp>
        <p:nvSpPr>
          <p:cNvPr id="284" name="Google Shape;284;p13"/>
          <p:cNvSpPr/>
          <p:nvPr/>
        </p:nvSpPr>
        <p:spPr>
          <a:xfrm>
            <a:off x="7135587" y="4014925"/>
            <a:ext cx="7107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18</a:t>
            </a:r>
            <a:endParaRPr b="0" i="0" sz="1400" u="none" cap="none" strike="noStrike">
              <a:solidFill>
                <a:srgbClr val="000000"/>
              </a:solidFill>
              <a:latin typeface="Arial"/>
              <a:ea typeface="Arial"/>
              <a:cs typeface="Arial"/>
              <a:sym typeface="Arial"/>
            </a:endParaRPr>
          </a:p>
        </p:txBody>
      </p:sp>
      <p:pic>
        <p:nvPicPr>
          <p:cNvPr descr="Gráfico&#10;&#10;Descripción generada automáticamente con confianza baja" id="285" name="Google Shape;285;p13"/>
          <p:cNvPicPr preferRelativeResize="0"/>
          <p:nvPr/>
        </p:nvPicPr>
        <p:blipFill rotWithShape="1">
          <a:blip r:embed="rId4">
            <a:alphaModFix/>
          </a:blip>
          <a:srcRect b="0" l="0" r="0" t="0"/>
          <a:stretch/>
        </p:blipFill>
        <p:spPr>
          <a:xfrm>
            <a:off x="1047206" y="1248887"/>
            <a:ext cx="2314303" cy="1542257"/>
          </a:xfrm>
          <a:prstGeom prst="rect">
            <a:avLst/>
          </a:prstGeom>
          <a:noFill/>
          <a:ln>
            <a:noFill/>
          </a:ln>
        </p:spPr>
      </p:pic>
      <p:pic>
        <p:nvPicPr>
          <p:cNvPr descr="Interfaz de usuario gráfica, Gráfico, Gráfico de líneas&#10;&#10;Descripción generada automáticamente" id="286" name="Google Shape;286;p13"/>
          <p:cNvPicPr preferRelativeResize="0"/>
          <p:nvPr/>
        </p:nvPicPr>
        <p:blipFill rotWithShape="1">
          <a:blip r:embed="rId5">
            <a:alphaModFix/>
          </a:blip>
          <a:srcRect b="0" l="0" r="0" t="0"/>
          <a:stretch/>
        </p:blipFill>
        <p:spPr>
          <a:xfrm>
            <a:off x="4591963" y="1259759"/>
            <a:ext cx="2314304" cy="1554889"/>
          </a:xfrm>
          <a:prstGeom prst="rect">
            <a:avLst/>
          </a:prstGeom>
          <a:noFill/>
          <a:ln>
            <a:noFill/>
          </a:ln>
        </p:spPr>
      </p:pic>
      <p:pic>
        <p:nvPicPr>
          <p:cNvPr descr="Interfaz de usuario gráfica, Sitio web&#10;&#10;Descripción generada automáticamente" id="287" name="Google Shape;287;p13"/>
          <p:cNvPicPr preferRelativeResize="0"/>
          <p:nvPr/>
        </p:nvPicPr>
        <p:blipFill rotWithShape="1">
          <a:blip r:embed="rId6">
            <a:alphaModFix/>
          </a:blip>
          <a:srcRect b="0" l="0" r="0" t="0"/>
          <a:stretch/>
        </p:blipFill>
        <p:spPr>
          <a:xfrm>
            <a:off x="7953472" y="1259759"/>
            <a:ext cx="3291840" cy="1894113"/>
          </a:xfrm>
          <a:prstGeom prst="rect">
            <a:avLst/>
          </a:prstGeom>
          <a:noFill/>
          <a:ln>
            <a:noFill/>
          </a:ln>
        </p:spPr>
      </p:pic>
      <p:pic>
        <p:nvPicPr>
          <p:cNvPr descr="Interfaz de usuario gráfica, Texto, Aplicación, Chat o mensaje de texto&#10;&#10;Descripción generada automáticamente" id="288" name="Google Shape;288;p13"/>
          <p:cNvPicPr preferRelativeResize="0"/>
          <p:nvPr/>
        </p:nvPicPr>
        <p:blipFill rotWithShape="1">
          <a:blip r:embed="rId7">
            <a:alphaModFix/>
          </a:blip>
          <a:srcRect b="0" l="0" r="0" t="0"/>
          <a:stretch/>
        </p:blipFill>
        <p:spPr>
          <a:xfrm>
            <a:off x="1024220" y="4014974"/>
            <a:ext cx="2410460" cy="1805952"/>
          </a:xfrm>
          <a:prstGeom prst="rect">
            <a:avLst/>
          </a:prstGeom>
          <a:noFill/>
          <a:ln>
            <a:noFill/>
          </a:ln>
        </p:spPr>
      </p:pic>
      <p:pic>
        <p:nvPicPr>
          <p:cNvPr descr="Captura de pantalla de un celular&#10;&#10;Descripción generada automáticamente" id="289" name="Google Shape;289;p13"/>
          <p:cNvPicPr preferRelativeResize="0"/>
          <p:nvPr/>
        </p:nvPicPr>
        <p:blipFill rotWithShape="1">
          <a:blip r:embed="rId8">
            <a:alphaModFix/>
          </a:blip>
          <a:srcRect b="0" l="0" r="26646" t="0"/>
          <a:stretch/>
        </p:blipFill>
        <p:spPr>
          <a:xfrm>
            <a:off x="4617941" y="3987505"/>
            <a:ext cx="2410461" cy="1805952"/>
          </a:xfrm>
          <a:prstGeom prst="rect">
            <a:avLst/>
          </a:prstGeom>
          <a:noFill/>
          <a:ln>
            <a:noFill/>
          </a:ln>
        </p:spPr>
      </p:pic>
      <p:pic>
        <p:nvPicPr>
          <p:cNvPr descr="Una pantalla de un video juego&#10;&#10;Descripción generada automáticamente con confianza media" id="290" name="Google Shape;290;p13"/>
          <p:cNvPicPr preferRelativeResize="0"/>
          <p:nvPr/>
        </p:nvPicPr>
        <p:blipFill rotWithShape="1">
          <a:blip r:embed="rId9">
            <a:alphaModFix/>
          </a:blip>
          <a:srcRect b="0" l="0" r="0" t="0"/>
          <a:stretch/>
        </p:blipFill>
        <p:spPr>
          <a:xfrm>
            <a:off x="7953472" y="3984415"/>
            <a:ext cx="3214308" cy="1894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10"/>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cxnSp>
        <p:nvCxnSpPr>
          <p:cNvPr id="296" name="Google Shape;296;p10"/>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
        <p:nvSpPr>
          <p:cNvPr id="297" name="Google Shape;297;p1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98" name="Google Shape;298;p10"/>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99" name="Google Shape;299;p10"/>
          <p:cNvSpPr/>
          <p:nvPr/>
        </p:nvSpPr>
        <p:spPr>
          <a:xfrm>
            <a:off x="2234482" y="-2"/>
            <a:ext cx="9957519" cy="6858002"/>
          </a:xfrm>
          <a:custGeom>
            <a:rect b="b" l="l" r="r" t="t"/>
            <a:pathLst>
              <a:path extrusionOk="0" h="6858000" w="9957519">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00" name="Google Shape;300;p10"/>
          <p:cNvSpPr txBox="1"/>
          <p:nvPr>
            <p:ph type="title"/>
          </p:nvPr>
        </p:nvSpPr>
        <p:spPr>
          <a:xfrm>
            <a:off x="208726" y="24375"/>
            <a:ext cx="7222800" cy="1357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800"/>
              <a:buFont typeface="Play"/>
              <a:buNone/>
            </a:pPr>
            <a:r>
              <a:rPr b="1" lang="en-US" sz="4800" cap="none"/>
              <a:t>HISTORIAS DE USUARIO </a:t>
            </a:r>
            <a:endParaRPr b="1"/>
          </a:p>
        </p:txBody>
      </p:sp>
      <p:pic>
        <p:nvPicPr>
          <p:cNvPr id="301" name="Google Shape;301;p10" title="Points scored"/>
          <p:cNvPicPr preferRelativeResize="0"/>
          <p:nvPr>
            <p:ph idx="1" type="body"/>
          </p:nvPr>
        </p:nvPicPr>
        <p:blipFill rotWithShape="1">
          <a:blip r:embed="rId3">
            <a:alphaModFix/>
          </a:blip>
          <a:srcRect b="0" l="0" r="0" t="0"/>
          <a:stretch/>
        </p:blipFill>
        <p:spPr>
          <a:xfrm>
            <a:off x="6993338" y="2436528"/>
            <a:ext cx="5198662" cy="3481512"/>
          </a:xfrm>
          <a:prstGeom prst="rect">
            <a:avLst/>
          </a:prstGeom>
          <a:noFill/>
          <a:ln>
            <a:noFill/>
          </a:ln>
        </p:spPr>
      </p:pic>
      <p:sp>
        <p:nvSpPr>
          <p:cNvPr id="302" name="Google Shape;302;p10"/>
          <p:cNvSpPr txBox="1"/>
          <p:nvPr/>
        </p:nvSpPr>
        <p:spPr>
          <a:xfrm>
            <a:off x="47111" y="1806859"/>
            <a:ext cx="5976300" cy="1277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Registro en la plataforma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Confirmación básica de registro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Iniciar sesión en la plataforma</a:t>
            </a:r>
            <a:endParaRPr b="0" i="0" sz="11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Realizar preguntas legales generales al chatbot para validar respuesta.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Recibir recomendación para contacto con un abogado</a:t>
            </a:r>
            <a:endParaRPr b="0" i="0" sz="11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Visualizar el historial de consultas legales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Calibri"/>
                <a:ea typeface="Calibri"/>
                <a:cs typeface="Calibri"/>
                <a:sym typeface="Calibri"/>
              </a:rPr>
              <a:t>Guardar cambios sin confirmación adicional</a:t>
            </a:r>
            <a:endParaRPr b="0" i="0" sz="1100" u="none" cap="none" strike="noStrike">
              <a:solidFill>
                <a:schemeClr val="lt1"/>
              </a:solidFill>
              <a:latin typeface="Play"/>
              <a:ea typeface="Play"/>
              <a:cs typeface="Play"/>
              <a:sym typeface="Play"/>
            </a:endParaRPr>
          </a:p>
        </p:txBody>
      </p:sp>
      <p:sp>
        <p:nvSpPr>
          <p:cNvPr id="303" name="Google Shape;303;p10"/>
          <p:cNvSpPr txBox="1"/>
          <p:nvPr/>
        </p:nvSpPr>
        <p:spPr>
          <a:xfrm>
            <a:off x="208722" y="1490870"/>
            <a:ext cx="3211792" cy="3776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Realizadas:</a:t>
            </a:r>
            <a:endParaRPr b="0" i="0" sz="1400" u="none" cap="none" strike="noStrike">
              <a:solidFill>
                <a:srgbClr val="000000"/>
              </a:solidFill>
              <a:latin typeface="Arial"/>
              <a:ea typeface="Arial"/>
              <a:cs typeface="Arial"/>
              <a:sym typeface="Arial"/>
            </a:endParaRPr>
          </a:p>
        </p:txBody>
      </p:sp>
      <p:sp>
        <p:nvSpPr>
          <p:cNvPr id="304" name="Google Shape;304;p10"/>
          <p:cNvSpPr txBox="1"/>
          <p:nvPr/>
        </p:nvSpPr>
        <p:spPr>
          <a:xfrm>
            <a:off x="208722" y="3923510"/>
            <a:ext cx="321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No realizadas:</a:t>
            </a:r>
            <a:endParaRPr b="0" i="0" sz="1400" u="none" cap="none" strike="noStrike">
              <a:solidFill>
                <a:schemeClr val="lt1"/>
              </a:solidFill>
              <a:latin typeface="Arial"/>
              <a:ea typeface="Arial"/>
              <a:cs typeface="Arial"/>
              <a:sym typeface="Arial"/>
            </a:endParaRPr>
          </a:p>
        </p:txBody>
      </p:sp>
      <p:sp>
        <p:nvSpPr>
          <p:cNvPr id="305" name="Google Shape;305;p10"/>
          <p:cNvSpPr txBox="1"/>
          <p:nvPr/>
        </p:nvSpPr>
        <p:spPr>
          <a:xfrm>
            <a:off x="47107" y="4320685"/>
            <a:ext cx="56055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Recuperación de contraseña.</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Acceso básico al historial de consultas.</a:t>
            </a:r>
            <a:endParaRPr b="0" i="0" sz="12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Recibir notificaciones sobre actualizaciones relevantes.</a:t>
            </a:r>
            <a:endParaRPr b="0" i="0" sz="12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Notificaciones básicas sobre cambios importantes en su consulta.</a:t>
            </a:r>
            <a:endParaRPr b="0" i="0" sz="12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11" name="Google Shape;311;p14"/>
          <p:cNvPicPr preferRelativeResize="0"/>
          <p:nvPr/>
        </p:nvPicPr>
        <p:blipFill rotWithShape="1">
          <a:blip r:embed="rId3">
            <a:alphaModFix/>
          </a:blip>
          <a:srcRect b="14109" l="0" r="0" t="6433"/>
          <a:stretch/>
        </p:blipFill>
        <p:spPr>
          <a:xfrm>
            <a:off x="-6927" y="11"/>
            <a:ext cx="12199237" cy="6857989"/>
          </a:xfrm>
          <a:prstGeom prst="rect">
            <a:avLst/>
          </a:prstGeom>
          <a:noFill/>
          <a:ln>
            <a:noFill/>
          </a:ln>
        </p:spPr>
      </p:pic>
      <p:sp>
        <p:nvSpPr>
          <p:cNvPr id="312" name="Google Shape;312;p14"/>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13" name="Google Shape;313;p14"/>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ETAPA DE PRUEBAS</a:t>
            </a:r>
            <a:endParaRPr b="1"/>
          </a:p>
        </p:txBody>
      </p:sp>
      <p:sp>
        <p:nvSpPr>
          <p:cNvPr id="314" name="Google Shape;314;p14"/>
          <p:cNvSpPr txBox="1"/>
          <p:nvPr/>
        </p:nvSpPr>
        <p:spPr>
          <a:xfrm>
            <a:off x="409303" y="1123406"/>
            <a:ext cx="3239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lay"/>
                <a:ea typeface="Play"/>
                <a:cs typeface="Play"/>
                <a:sym typeface="Play"/>
              </a:rPr>
              <a:t>Tipos de pruebas:</a:t>
            </a:r>
            <a:endParaRPr b="0" i="0" sz="1400" u="none" cap="none" strike="noStrike">
              <a:solidFill>
                <a:srgbClr val="000000"/>
              </a:solidFill>
              <a:latin typeface="Arial"/>
              <a:ea typeface="Arial"/>
              <a:cs typeface="Arial"/>
              <a:sym typeface="Arial"/>
            </a:endParaRPr>
          </a:p>
        </p:txBody>
      </p:sp>
      <p:sp>
        <p:nvSpPr>
          <p:cNvPr id="315" name="Google Shape;315;p14"/>
          <p:cNvSpPr txBox="1"/>
          <p:nvPr/>
        </p:nvSpPr>
        <p:spPr>
          <a:xfrm>
            <a:off x="478971" y="1767840"/>
            <a:ext cx="4572000" cy="12926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CD7E5"/>
                </a:solidFill>
                <a:latin typeface="Montserrat"/>
                <a:ea typeface="Montserrat"/>
                <a:cs typeface="Montserrat"/>
                <a:sym typeface="Montserrat"/>
              </a:rPr>
              <a:t>Validación de Registro de Usuarios: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DCD7E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CD7E5"/>
                </a:solidFill>
                <a:latin typeface="Heebo Light"/>
                <a:ea typeface="Heebo Light"/>
                <a:cs typeface="Heebo Light"/>
                <a:sym typeface="Heebo Light"/>
              </a:rPr>
              <a:t>Se realizaron pruebas para asegurar que el proceso de registro de usuarios funcione correctamente, verificando la creación y validación de nuevos usuarios</a:t>
            </a:r>
            <a:endParaRPr b="0" i="0" sz="1400" u="none" cap="none" strike="noStrike">
              <a:solidFill>
                <a:schemeClr val="lt1"/>
              </a:solidFill>
              <a:latin typeface="Play"/>
              <a:ea typeface="Play"/>
              <a:cs typeface="Play"/>
              <a:sym typeface="Play"/>
            </a:endParaRPr>
          </a:p>
        </p:txBody>
      </p:sp>
      <p:sp>
        <p:nvSpPr>
          <p:cNvPr id="316" name="Google Shape;316;p14"/>
          <p:cNvSpPr txBox="1"/>
          <p:nvPr/>
        </p:nvSpPr>
        <p:spPr>
          <a:xfrm>
            <a:off x="478971" y="3194413"/>
            <a:ext cx="45720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CD7E5"/>
                </a:solidFill>
                <a:latin typeface="Montserrat"/>
                <a:ea typeface="Montserrat"/>
                <a:cs typeface="Montserrat"/>
                <a:sym typeface="Montserrat"/>
              </a:rPr>
              <a:t>Integración con OpenAI: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DCD7E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CD7E5"/>
                </a:solidFill>
                <a:latin typeface="Heebo Light"/>
                <a:ea typeface="Heebo Light"/>
                <a:cs typeface="Heebo Light"/>
                <a:sym typeface="Heebo Light"/>
              </a:rPr>
              <a:t>Se verificó exitosamente la conexión con la API de OpenAI, asegurando respuestas coherentes y apropiadas para el chatbot del sistema</a:t>
            </a:r>
            <a:r>
              <a:rPr b="0" i="0" lang="en-US" sz="1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DCD7E5"/>
              </a:solidFill>
              <a:latin typeface="Montserrat"/>
              <a:ea typeface="Montserrat"/>
              <a:cs typeface="Montserrat"/>
              <a:sym typeface="Montserrat"/>
            </a:endParaRPr>
          </a:p>
        </p:txBody>
      </p:sp>
      <p:sp>
        <p:nvSpPr>
          <p:cNvPr id="317" name="Google Shape;317;p14"/>
          <p:cNvSpPr txBox="1"/>
          <p:nvPr/>
        </p:nvSpPr>
        <p:spPr>
          <a:xfrm>
            <a:off x="478971" y="4693893"/>
            <a:ext cx="4572000" cy="1865062"/>
          </a:xfrm>
          <a:prstGeom prst="rect">
            <a:avLst/>
          </a:prstGeom>
          <a:noFill/>
          <a:ln>
            <a:noFill/>
          </a:ln>
        </p:spPr>
        <p:txBody>
          <a:bodyPr anchorCtr="0" anchor="t" bIns="45700" lIns="91425" spcFirstLastPara="1" rIns="91425" wrap="square" tIns="45700">
            <a:spAutoFit/>
          </a:bodyPr>
          <a:lstStyle/>
          <a:p>
            <a:pPr indent="0" lvl="0" marL="0" marR="0" rtl="0" algn="l">
              <a:lnSpc>
                <a:spcPct val="161764"/>
              </a:lnSpc>
              <a:spcBef>
                <a:spcPts val="0"/>
              </a:spcBef>
              <a:spcAft>
                <a:spcPts val="0"/>
              </a:spcAft>
              <a:buClr>
                <a:schemeClr val="dk1"/>
              </a:buClr>
              <a:buSzPts val="1700"/>
              <a:buFont typeface="Calibri"/>
              <a:buNone/>
            </a:pPr>
            <a:r>
              <a:rPr b="0" i="0" lang="en-US" sz="1800" u="none" cap="none" strike="noStrike">
                <a:solidFill>
                  <a:srgbClr val="DCD7E5"/>
                </a:solidFill>
                <a:latin typeface="Montserrat"/>
                <a:ea typeface="Montserrat"/>
                <a:cs typeface="Montserrat"/>
                <a:sym typeface="Montserrat"/>
              </a:rPr>
              <a:t>Mejor Conectividad y Respuestas:</a:t>
            </a:r>
            <a:endParaRPr b="0" i="0" sz="1400" u="none" cap="none" strike="noStrike">
              <a:solidFill>
                <a:srgbClr val="000000"/>
              </a:solidFill>
              <a:latin typeface="Arial"/>
              <a:ea typeface="Arial"/>
              <a:cs typeface="Arial"/>
              <a:sym typeface="Arial"/>
            </a:endParaRPr>
          </a:p>
          <a:p>
            <a:pPr indent="0" lvl="0" marL="0" marR="0" rtl="0" algn="l">
              <a:lnSpc>
                <a:spcPct val="161764"/>
              </a:lnSpc>
              <a:spcBef>
                <a:spcPts val="0"/>
              </a:spcBef>
              <a:spcAft>
                <a:spcPts val="0"/>
              </a:spcAft>
              <a:buClr>
                <a:schemeClr val="dk1"/>
              </a:buClr>
              <a:buSzPts val="1700"/>
              <a:buFont typeface="Calibri"/>
              <a:buNone/>
            </a:pPr>
            <a:r>
              <a:rPr b="0" i="0" lang="en-US" sz="1400" u="none" cap="none" strike="noStrike">
                <a:solidFill>
                  <a:srgbClr val="DCD7E5"/>
                </a:solidFill>
                <a:latin typeface="Heebo Light"/>
                <a:ea typeface="Heebo Light"/>
                <a:cs typeface="Heebo Light"/>
                <a:sym typeface="Heebo Light"/>
              </a:rPr>
              <a:t>Gracias a las pruebas, se validó que la API y los procesos de autenticación respondan en tiempos óptimos, mejorando la experiencia del usuario.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DCD7E5"/>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1" name="Shape 321"/>
        <p:cNvGrpSpPr/>
        <p:nvPr/>
      </p:nvGrpSpPr>
      <p:grpSpPr>
        <a:xfrm>
          <a:off x="0" y="0"/>
          <a:ext cx="0" cy="0"/>
          <a:chOff x="0" y="0"/>
          <a:chExt cx="0" cy="0"/>
        </a:xfrm>
      </p:grpSpPr>
      <p:sp>
        <p:nvSpPr>
          <p:cNvPr id="322" name="Google Shape;322;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23" name="Google Shape;323;p15"/>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324" name="Google Shape;324;p15"/>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25" name="Google Shape;325;p15"/>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ANÁLISIS DE LA ETAPA DE TESTING</a:t>
            </a:r>
            <a:endParaRPr b="1" sz="4000">
              <a:latin typeface="Montserrat"/>
              <a:ea typeface="Montserrat"/>
              <a:cs typeface="Montserrat"/>
              <a:sym typeface="Montserrat"/>
            </a:endParaRPr>
          </a:p>
        </p:txBody>
      </p:sp>
      <p:sp>
        <p:nvSpPr>
          <p:cNvPr id="326" name="Google Shape;326;p15"/>
          <p:cNvSpPr txBox="1"/>
          <p:nvPr/>
        </p:nvSpPr>
        <p:spPr>
          <a:xfrm>
            <a:off x="278674" y="1264919"/>
            <a:ext cx="5347200" cy="514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1400"/>
              <a:buFont typeface="Calibri"/>
              <a:buNone/>
            </a:pPr>
            <a:r>
              <a:rPr b="1" i="0" lang="en-US" sz="1400" u="none" cap="none" strike="noStrike">
                <a:solidFill>
                  <a:srgbClr val="F2F2F2"/>
                </a:solidFill>
                <a:latin typeface="Calibri"/>
                <a:ea typeface="Calibri"/>
                <a:cs typeface="Calibri"/>
                <a:sym typeface="Calibri"/>
              </a:rPr>
              <a:t>Efectividad de las Pruebas Realizadas:</a:t>
            </a:r>
            <a:endParaRPr b="0" i="0" sz="1400" u="none" cap="none" strike="noStrike">
              <a:solidFill>
                <a:srgbClr val="F2F2F2"/>
              </a:solidFill>
              <a:latin typeface="Calibri"/>
              <a:ea typeface="Calibri"/>
              <a:cs typeface="Calibri"/>
              <a:sym typeface="Calibri"/>
            </a:endParaRPr>
          </a:p>
          <a:p>
            <a:pPr indent="-114300" lvl="0" marL="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Porcentaje de éxito:</a:t>
            </a:r>
            <a:endParaRPr b="0" i="0" sz="1400" u="none" cap="none" strike="noStrike">
              <a:solidFill>
                <a:srgbClr val="F2F2F2"/>
              </a:solidFill>
              <a:latin typeface="Calibri"/>
              <a:ea typeface="Calibri"/>
              <a:cs typeface="Calibri"/>
              <a:sym typeface="Calibri"/>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Registro de usuarios:</a:t>
            </a:r>
            <a:r>
              <a:rPr b="0" i="0" lang="en-US" sz="1400" u="none" cap="none" strike="noStrike">
                <a:solidFill>
                  <a:srgbClr val="F2F2F2"/>
                </a:solidFill>
                <a:latin typeface="Calibri"/>
                <a:ea typeface="Calibri"/>
                <a:cs typeface="Calibri"/>
                <a:sym typeface="Calibri"/>
              </a:rPr>
              <a:t> 90% de éxito.</a:t>
            </a:r>
            <a:endParaRPr b="0" i="0" sz="1400" u="none" cap="none" strike="noStrike">
              <a:solidFill>
                <a:schemeClr val="lt1"/>
              </a:solidFill>
              <a:latin typeface="Play"/>
              <a:ea typeface="Play"/>
              <a:cs typeface="Play"/>
              <a:sym typeface="Play"/>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Conexión con OpenAI:</a:t>
            </a:r>
            <a:r>
              <a:rPr b="0" i="0" lang="en-US" sz="1400" u="none" cap="none" strike="noStrike">
                <a:solidFill>
                  <a:srgbClr val="F2F2F2"/>
                </a:solidFill>
                <a:latin typeface="Calibri"/>
                <a:ea typeface="Calibri"/>
                <a:cs typeface="Calibri"/>
                <a:sym typeface="Calibri"/>
              </a:rPr>
              <a:t> 85% de éxito.</a:t>
            </a:r>
            <a:endParaRPr b="0" i="0" sz="1400" u="none" cap="none" strike="noStrike">
              <a:solidFill>
                <a:schemeClr val="lt1"/>
              </a:solidFill>
              <a:latin typeface="Play"/>
              <a:ea typeface="Play"/>
              <a:cs typeface="Play"/>
              <a:sym typeface="Play"/>
            </a:endParaRPr>
          </a:p>
          <a:p>
            <a:pPr indent="-114300" lvl="0" marL="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KPIs de medición:</a:t>
            </a:r>
            <a:endParaRPr b="0" i="0" sz="1400" u="none" cap="none" strike="noStrike">
              <a:solidFill>
                <a:srgbClr val="F2F2F2"/>
              </a:solidFill>
              <a:latin typeface="Calibri"/>
              <a:ea typeface="Calibri"/>
              <a:cs typeface="Calibri"/>
              <a:sym typeface="Calibri"/>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Tasa de éxito:</a:t>
            </a:r>
            <a:r>
              <a:rPr b="0" i="0" lang="en-US" sz="1400" u="none" cap="none" strike="noStrike">
                <a:solidFill>
                  <a:srgbClr val="F2F2F2"/>
                </a:solidFill>
                <a:latin typeface="Calibri"/>
                <a:ea typeface="Calibri"/>
                <a:cs typeface="Calibri"/>
                <a:sym typeface="Calibri"/>
              </a:rPr>
              <a:t> Pruebas de validación pasaron en su mayoría.</a:t>
            </a:r>
            <a:endParaRPr b="0" i="0" sz="1400" u="none" cap="none" strike="noStrike">
              <a:solidFill>
                <a:schemeClr val="lt1"/>
              </a:solidFill>
              <a:latin typeface="Play"/>
              <a:ea typeface="Play"/>
              <a:cs typeface="Play"/>
              <a:sym typeface="Play"/>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Cobertura de pruebas:</a:t>
            </a:r>
            <a:r>
              <a:rPr b="0" i="0" lang="en-US" sz="1400" u="none" cap="none" strike="noStrike">
                <a:solidFill>
                  <a:srgbClr val="F2F2F2"/>
                </a:solidFill>
                <a:latin typeface="Calibri"/>
                <a:ea typeface="Calibri"/>
                <a:cs typeface="Calibri"/>
                <a:sym typeface="Calibri"/>
              </a:rPr>
              <a:t> Alta para el registro de usuarios y moderada para OpenAI.</a:t>
            </a:r>
            <a:endParaRPr b="0" i="0" sz="1400" u="none" cap="none" strike="noStrike">
              <a:solidFill>
                <a:schemeClr val="lt1"/>
              </a:solidFill>
              <a:latin typeface="Play"/>
              <a:ea typeface="Play"/>
              <a:cs typeface="Play"/>
              <a:sym typeface="Play"/>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Tiempo de respuesta:</a:t>
            </a:r>
            <a:r>
              <a:rPr b="0" i="0" lang="en-US" sz="1400" u="none" cap="none" strike="noStrike">
                <a:solidFill>
                  <a:srgbClr val="F2F2F2"/>
                </a:solidFill>
                <a:latin typeface="Calibri"/>
                <a:ea typeface="Calibri"/>
                <a:cs typeface="Calibri"/>
                <a:sym typeface="Calibri"/>
              </a:rPr>
              <a:t> Validación de tiempos rápidos en la API.</a:t>
            </a:r>
            <a:endParaRPr b="0" i="0" sz="1400" u="none" cap="none" strike="noStrike">
              <a:solidFill>
                <a:schemeClr val="lt1"/>
              </a:solidFill>
              <a:latin typeface="Play"/>
              <a:ea typeface="Play"/>
              <a:cs typeface="Play"/>
              <a:sym typeface="Play"/>
            </a:endParaRPr>
          </a:p>
          <a:p>
            <a:pPr indent="-114300" lvl="0" marL="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Tipos de pruebas:</a:t>
            </a:r>
            <a:endParaRPr b="0" i="0" sz="1400" u="none" cap="none" strike="noStrike">
              <a:solidFill>
                <a:srgbClr val="F2F2F2"/>
              </a:solidFill>
              <a:latin typeface="Calibri"/>
              <a:ea typeface="Calibri"/>
              <a:cs typeface="Calibri"/>
              <a:sym typeface="Calibri"/>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Unitarias e integración:</a:t>
            </a:r>
            <a:r>
              <a:rPr b="0" i="0" lang="en-US" sz="1400" u="none" cap="none" strike="noStrike">
                <a:solidFill>
                  <a:srgbClr val="F2F2F2"/>
                </a:solidFill>
                <a:latin typeface="Calibri"/>
                <a:ea typeface="Calibri"/>
                <a:cs typeface="Calibri"/>
                <a:sym typeface="Calibri"/>
              </a:rPr>
              <a:t> Se verificaron las funciones individuales y la interacción entre el frontend y OpenAI.</a:t>
            </a:r>
            <a:endParaRPr b="0" i="0" sz="1400" u="none" cap="none" strike="noStrike">
              <a:solidFill>
                <a:schemeClr val="lt1"/>
              </a:solidFill>
              <a:latin typeface="Play"/>
              <a:ea typeface="Play"/>
              <a:cs typeface="Play"/>
              <a:sym typeface="Play"/>
            </a:endParaRPr>
          </a:p>
          <a:p>
            <a:pPr indent="-114300" lvl="0" marL="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Elección de pruebas:</a:t>
            </a:r>
            <a:endParaRPr b="0" i="0" sz="1400" u="none" cap="none" strike="noStrike">
              <a:solidFill>
                <a:srgbClr val="F2F2F2"/>
              </a:solidFill>
              <a:latin typeface="Calibri"/>
              <a:ea typeface="Calibri"/>
              <a:cs typeface="Calibri"/>
              <a:sym typeface="Calibri"/>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estas pruebas:</a:t>
            </a:r>
            <a:r>
              <a:rPr b="0" i="0" lang="en-US" sz="1400" u="none" cap="none" strike="noStrike">
                <a:solidFill>
                  <a:srgbClr val="F2F2F2"/>
                </a:solidFill>
                <a:latin typeface="Calibri"/>
                <a:ea typeface="Calibri"/>
                <a:cs typeface="Calibri"/>
                <a:sym typeface="Calibri"/>
              </a:rPr>
              <a:t> Se eligieron para asegurar el funcionamiento de las funcionalidades clave (registro de usuarios y conexión con OpenAI).</a:t>
            </a:r>
            <a:endParaRPr b="0" i="0" sz="1400" u="none" cap="none" strike="noStrike">
              <a:solidFill>
                <a:schemeClr val="lt1"/>
              </a:solidFill>
              <a:latin typeface="Play"/>
              <a:ea typeface="Play"/>
              <a:cs typeface="Play"/>
              <a:sym typeface="Play"/>
            </a:endParaRPr>
          </a:p>
          <a:p>
            <a:pPr indent="-285750" lvl="1" marL="742950" marR="0" rtl="0" algn="l">
              <a:lnSpc>
                <a:spcPct val="100000"/>
              </a:lnSpc>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no otras pruebas:</a:t>
            </a:r>
            <a:r>
              <a:rPr b="0" i="0" lang="en-US" sz="1400" u="none" cap="none" strike="noStrike">
                <a:solidFill>
                  <a:srgbClr val="F2F2F2"/>
                </a:solidFill>
                <a:latin typeface="Calibri"/>
                <a:ea typeface="Calibri"/>
                <a:cs typeface="Calibri"/>
                <a:sym typeface="Calibri"/>
              </a:rPr>
              <a:t> No se incluyeron pruebas de rendimiento o seguridad, ya que el foco fue la funcionalidad principal.</a:t>
            </a:r>
            <a:endParaRPr b="0" i="0" sz="1400" u="none" cap="none" strike="noStrike">
              <a:solidFill>
                <a:schemeClr val="lt1"/>
              </a:solidFill>
              <a:latin typeface="Play"/>
              <a:ea typeface="Play"/>
              <a:cs typeface="Play"/>
              <a:sym typeface="Play"/>
            </a:endParaRPr>
          </a:p>
        </p:txBody>
      </p:sp>
      <p:graphicFrame>
        <p:nvGraphicFramePr>
          <p:cNvPr id="327" name="Google Shape;327;p15"/>
          <p:cNvGraphicFramePr/>
          <p:nvPr/>
        </p:nvGraphicFramePr>
        <p:xfrm>
          <a:off x="7370355" y="1201608"/>
          <a:ext cx="3947648" cy="2618788"/>
        </p:xfrm>
        <a:graphic>
          <a:graphicData uri="http://schemas.openxmlformats.org/drawingml/2006/chart">
            <c:chart r:id="rId4"/>
          </a:graphicData>
        </a:graphic>
      </p:graphicFrame>
      <p:graphicFrame>
        <p:nvGraphicFramePr>
          <p:cNvPr id="328" name="Google Shape;328;p15"/>
          <p:cNvGraphicFramePr/>
          <p:nvPr/>
        </p:nvGraphicFramePr>
        <p:xfrm>
          <a:off x="7370355" y="3873689"/>
          <a:ext cx="3947648" cy="2618788"/>
        </p:xfrm>
        <a:graphic>
          <a:graphicData uri="http://schemas.openxmlformats.org/drawingml/2006/chart">
            <c:chart r:id="rId5"/>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34" name="Google Shape;334;p16"/>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335" name="Google Shape;335;p16"/>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36" name="Google Shape;336;p16"/>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ETAPA EVALUACIÓN DE RIESGOS</a:t>
            </a:r>
            <a:endParaRPr b="1" sz="4000">
              <a:latin typeface="Montserrat"/>
              <a:ea typeface="Montserrat"/>
              <a:cs typeface="Montserrat"/>
              <a:sym typeface="Montserrat"/>
            </a:endParaRPr>
          </a:p>
        </p:txBody>
      </p:sp>
      <p:sp>
        <p:nvSpPr>
          <p:cNvPr id="337" name="Google Shape;337;p16"/>
          <p:cNvSpPr txBox="1"/>
          <p:nvPr/>
        </p:nvSpPr>
        <p:spPr>
          <a:xfrm>
            <a:off x="798900" y="1189775"/>
            <a:ext cx="5943300" cy="538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Calibri"/>
              <a:buNone/>
            </a:pPr>
            <a:r>
              <a:rPr b="1" i="0" lang="en-US" sz="1200" u="none" cap="none" strike="noStrike">
                <a:solidFill>
                  <a:schemeClr val="lt1"/>
                </a:solidFill>
                <a:latin typeface="Calibri"/>
                <a:ea typeface="Calibri"/>
                <a:cs typeface="Calibri"/>
                <a:sym typeface="Calibri"/>
              </a:rPr>
              <a:t>Exposición de Datos Sensibles</a:t>
            </a:r>
            <a:endParaRPr b="0" i="0" sz="1200" u="none" cap="none" strike="noStrike">
              <a:solidFill>
                <a:schemeClr val="lt1"/>
              </a:solidFill>
              <a:latin typeface="Calibri"/>
              <a:ea typeface="Calibri"/>
              <a:cs typeface="Calibri"/>
              <a:sym typeface="Calibri"/>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Categoría</a:t>
            </a:r>
            <a:r>
              <a:rPr b="0" i="0" lang="en-US" sz="1200" u="none" cap="none" strike="noStrike">
                <a:solidFill>
                  <a:schemeClr val="lt1"/>
                </a:solidFill>
                <a:latin typeface="Calibri"/>
                <a:ea typeface="Calibri"/>
                <a:cs typeface="Calibri"/>
                <a:sym typeface="Calibri"/>
              </a:rPr>
              <a:t>: Seguridad</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Probabilidad</a:t>
            </a:r>
            <a:r>
              <a:rPr b="0" i="0" lang="en-US" sz="1200" u="none" cap="none" strike="noStrike">
                <a:solidFill>
                  <a:schemeClr val="lt1"/>
                </a:solidFill>
                <a:latin typeface="Calibri"/>
                <a:ea typeface="Calibri"/>
                <a:cs typeface="Calibri"/>
                <a:sym typeface="Calibri"/>
              </a:rPr>
              <a:t>: Alta | </a:t>
            </a:r>
            <a:r>
              <a:rPr b="1" i="0" lang="en-US" sz="1200" u="none" cap="none" strike="noStrike">
                <a:solidFill>
                  <a:schemeClr val="lt1"/>
                </a:solidFill>
                <a:latin typeface="Calibri"/>
                <a:ea typeface="Calibri"/>
                <a:cs typeface="Calibri"/>
                <a:sym typeface="Calibri"/>
              </a:rPr>
              <a:t>Impacto</a:t>
            </a:r>
            <a:r>
              <a:rPr b="0" i="0" lang="en-US" sz="1200" u="none" cap="none" strike="noStrike">
                <a:solidFill>
                  <a:schemeClr val="lt1"/>
                </a:solidFill>
                <a:latin typeface="Calibri"/>
                <a:ea typeface="Calibri"/>
                <a:cs typeface="Calibri"/>
                <a:sym typeface="Calibri"/>
              </a:rPr>
              <a:t>: Alto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Mitigación</a:t>
            </a:r>
            <a:r>
              <a:rPr b="0" i="0" lang="en-US" sz="1200" u="none" cap="none" strike="noStrike">
                <a:solidFill>
                  <a:schemeClr val="lt1"/>
                </a:solidFill>
                <a:latin typeface="Calibri"/>
                <a:ea typeface="Calibri"/>
                <a:cs typeface="Calibri"/>
                <a:sym typeface="Calibri"/>
              </a:rPr>
              <a:t>: Encriptación de datos, auditorías, y capacitación en ciberseguridad.</a:t>
            </a:r>
            <a:endParaRPr b="0" i="0" sz="900" u="none" cap="none" strike="noStrike">
              <a:solidFill>
                <a:schemeClr val="lt1"/>
              </a:solidFill>
              <a:latin typeface="Play"/>
              <a:ea typeface="Play"/>
              <a:cs typeface="Play"/>
              <a:sym typeface="Play"/>
            </a:endParaRPr>
          </a:p>
          <a:p>
            <a:pPr indent="0" lvl="0" marL="0" marR="0" rtl="0" algn="just">
              <a:lnSpc>
                <a:spcPct val="100000"/>
              </a:lnSpc>
              <a:spcBef>
                <a:spcPts val="0"/>
              </a:spcBef>
              <a:spcAft>
                <a:spcPts val="0"/>
              </a:spcAft>
              <a:buClr>
                <a:schemeClr val="lt1"/>
              </a:buClr>
              <a:buSzPts val="1400"/>
              <a:buFont typeface="Play"/>
              <a:buNone/>
            </a:pPr>
            <a:r>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rPr b="1" i="0" lang="en-US" sz="1200" u="none" cap="none" strike="noStrike">
                <a:solidFill>
                  <a:schemeClr val="lt1"/>
                </a:solidFill>
                <a:latin typeface="Calibri"/>
                <a:ea typeface="Calibri"/>
                <a:cs typeface="Calibri"/>
                <a:sym typeface="Calibri"/>
              </a:rPr>
              <a:t>Fallo en la Precisión del Chatbot</a:t>
            </a:r>
            <a:endParaRPr b="0" i="0" sz="1200" u="none" cap="none" strike="noStrike">
              <a:solidFill>
                <a:schemeClr val="lt1"/>
              </a:solidFill>
              <a:latin typeface="Calibri"/>
              <a:ea typeface="Calibri"/>
              <a:cs typeface="Calibri"/>
              <a:sym typeface="Calibri"/>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Categoría</a:t>
            </a:r>
            <a:r>
              <a:rPr b="0" i="0" lang="en-US" sz="1200" u="none" cap="none" strike="noStrike">
                <a:solidFill>
                  <a:schemeClr val="lt1"/>
                </a:solidFill>
                <a:latin typeface="Calibri"/>
                <a:ea typeface="Calibri"/>
                <a:cs typeface="Calibri"/>
                <a:sym typeface="Calibri"/>
              </a:rPr>
              <a:t>: Funcionalidad</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Probabilidad</a:t>
            </a:r>
            <a:r>
              <a:rPr b="0" i="0" lang="en-US" sz="1200" u="none" cap="none" strike="noStrike">
                <a:solidFill>
                  <a:schemeClr val="lt1"/>
                </a:solidFill>
                <a:latin typeface="Calibri"/>
                <a:ea typeface="Calibri"/>
                <a:cs typeface="Calibri"/>
                <a:sym typeface="Calibri"/>
              </a:rPr>
              <a:t>: Media | </a:t>
            </a:r>
            <a:r>
              <a:rPr b="1" i="0" lang="en-US" sz="1200" u="none" cap="none" strike="noStrike">
                <a:solidFill>
                  <a:schemeClr val="lt1"/>
                </a:solidFill>
                <a:latin typeface="Calibri"/>
                <a:ea typeface="Calibri"/>
                <a:cs typeface="Calibri"/>
                <a:sym typeface="Calibri"/>
              </a:rPr>
              <a:t>Impacto</a:t>
            </a:r>
            <a:r>
              <a:rPr b="0" i="0" lang="en-US" sz="1200" u="none" cap="none" strike="noStrike">
                <a:solidFill>
                  <a:schemeClr val="lt1"/>
                </a:solidFill>
                <a:latin typeface="Calibri"/>
                <a:ea typeface="Calibri"/>
                <a:cs typeface="Calibri"/>
                <a:sym typeface="Calibri"/>
              </a:rPr>
              <a:t>: Alto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Mitigación</a:t>
            </a:r>
            <a:r>
              <a:rPr b="0" i="0" lang="en-US" sz="1200" u="none" cap="none" strike="noStrike">
                <a:solidFill>
                  <a:schemeClr val="lt1"/>
                </a:solidFill>
                <a:latin typeface="Calibri"/>
                <a:ea typeface="Calibri"/>
                <a:cs typeface="Calibri"/>
                <a:sym typeface="Calibri"/>
              </a:rPr>
              <a:t>: Actualizar bases legales y validar contenido con expertos.</a:t>
            </a:r>
            <a:endParaRPr b="0" i="0" sz="900" u="none" cap="none" strike="noStrike">
              <a:solidFill>
                <a:schemeClr val="lt1"/>
              </a:solidFill>
              <a:latin typeface="Play"/>
              <a:ea typeface="Play"/>
              <a:cs typeface="Play"/>
              <a:sym typeface="Play"/>
            </a:endParaRPr>
          </a:p>
          <a:p>
            <a:pPr indent="0" lvl="0" marL="0" marR="0" rtl="0" algn="just">
              <a:lnSpc>
                <a:spcPct val="100000"/>
              </a:lnSpc>
              <a:spcBef>
                <a:spcPts val="0"/>
              </a:spcBef>
              <a:spcAft>
                <a:spcPts val="0"/>
              </a:spcAft>
              <a:buClr>
                <a:schemeClr val="lt1"/>
              </a:buClr>
              <a:buSzPts val="1400"/>
              <a:buFont typeface="Play"/>
              <a:buNone/>
            </a:pPr>
            <a:r>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rPr b="1" i="0" lang="en-US" sz="1200" u="none" cap="none" strike="noStrike">
                <a:solidFill>
                  <a:schemeClr val="lt1"/>
                </a:solidFill>
                <a:latin typeface="Calibri"/>
                <a:ea typeface="Calibri"/>
                <a:cs typeface="Calibri"/>
                <a:sym typeface="Calibri"/>
              </a:rPr>
              <a:t>Alta Carga del Servidor</a:t>
            </a:r>
            <a:endParaRPr b="0" i="0" sz="1200" u="none" cap="none" strike="noStrike">
              <a:solidFill>
                <a:schemeClr val="lt1"/>
              </a:solidFill>
              <a:latin typeface="Calibri"/>
              <a:ea typeface="Calibri"/>
              <a:cs typeface="Calibri"/>
              <a:sym typeface="Calibri"/>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Categoría</a:t>
            </a:r>
            <a:r>
              <a:rPr b="0" i="0" lang="en-US" sz="1200" u="none" cap="none" strike="noStrike">
                <a:solidFill>
                  <a:schemeClr val="lt1"/>
                </a:solidFill>
                <a:latin typeface="Calibri"/>
                <a:ea typeface="Calibri"/>
                <a:cs typeface="Calibri"/>
                <a:sym typeface="Calibri"/>
              </a:rPr>
              <a:t>: Rendimiento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Probabilidad</a:t>
            </a:r>
            <a:r>
              <a:rPr b="0" i="0" lang="en-US" sz="1200" u="none" cap="none" strike="noStrike">
                <a:solidFill>
                  <a:schemeClr val="lt1"/>
                </a:solidFill>
                <a:latin typeface="Calibri"/>
                <a:ea typeface="Calibri"/>
                <a:cs typeface="Calibri"/>
                <a:sym typeface="Calibri"/>
              </a:rPr>
              <a:t>: Media | </a:t>
            </a:r>
            <a:r>
              <a:rPr b="1" i="0" lang="en-US" sz="1200" u="none" cap="none" strike="noStrike">
                <a:solidFill>
                  <a:schemeClr val="lt1"/>
                </a:solidFill>
                <a:latin typeface="Calibri"/>
                <a:ea typeface="Calibri"/>
                <a:cs typeface="Calibri"/>
                <a:sym typeface="Calibri"/>
              </a:rPr>
              <a:t>Impacto</a:t>
            </a:r>
            <a:r>
              <a:rPr b="0" i="0" lang="en-US" sz="1200" u="none" cap="none" strike="noStrike">
                <a:solidFill>
                  <a:schemeClr val="lt1"/>
                </a:solidFill>
                <a:latin typeface="Calibri"/>
                <a:ea typeface="Calibri"/>
                <a:cs typeface="Calibri"/>
                <a:sym typeface="Calibri"/>
              </a:rPr>
              <a:t>: Medio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Mitigación</a:t>
            </a:r>
            <a:r>
              <a:rPr b="0" i="0" lang="en-US" sz="1200" u="none" cap="none" strike="noStrike">
                <a:solidFill>
                  <a:schemeClr val="lt1"/>
                </a:solidFill>
                <a:latin typeface="Calibri"/>
                <a:ea typeface="Calibri"/>
                <a:cs typeface="Calibri"/>
                <a:sym typeface="Calibri"/>
              </a:rPr>
              <a:t>: Escalado automático y optimización del rendimiento.</a:t>
            </a:r>
            <a:endParaRPr b="0" i="0" sz="900" u="none" cap="none" strike="noStrike">
              <a:solidFill>
                <a:schemeClr val="lt1"/>
              </a:solidFill>
              <a:latin typeface="Play"/>
              <a:ea typeface="Play"/>
              <a:cs typeface="Play"/>
              <a:sym typeface="Play"/>
            </a:endParaRPr>
          </a:p>
          <a:p>
            <a:pPr indent="0" lvl="0" marL="0" marR="0" rtl="0" algn="just">
              <a:lnSpc>
                <a:spcPct val="100000"/>
              </a:lnSpc>
              <a:spcBef>
                <a:spcPts val="0"/>
              </a:spcBef>
              <a:spcAft>
                <a:spcPts val="0"/>
              </a:spcAft>
              <a:buClr>
                <a:schemeClr val="lt1"/>
              </a:buClr>
              <a:buSzPts val="1400"/>
              <a:buFont typeface="Play"/>
              <a:buNone/>
            </a:pPr>
            <a:r>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rPr b="1" i="0" lang="en-US" sz="1200" u="none" cap="none" strike="noStrike">
                <a:solidFill>
                  <a:schemeClr val="lt1"/>
                </a:solidFill>
                <a:latin typeface="Calibri"/>
                <a:ea typeface="Calibri"/>
                <a:cs typeface="Calibri"/>
                <a:sym typeface="Calibri"/>
              </a:rPr>
              <a:t>Dependencia en Servicios Externos</a:t>
            </a:r>
            <a:endParaRPr b="0" i="0" sz="1200" u="none" cap="none" strike="noStrike">
              <a:solidFill>
                <a:schemeClr val="lt1"/>
              </a:solidFill>
              <a:latin typeface="Calibri"/>
              <a:ea typeface="Calibri"/>
              <a:cs typeface="Calibri"/>
              <a:sym typeface="Calibri"/>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Categoría</a:t>
            </a:r>
            <a:r>
              <a:rPr b="0" i="0" lang="en-US" sz="1200" u="none" cap="none" strike="noStrike">
                <a:solidFill>
                  <a:schemeClr val="lt1"/>
                </a:solidFill>
                <a:latin typeface="Calibri"/>
                <a:ea typeface="Calibri"/>
                <a:cs typeface="Calibri"/>
                <a:sym typeface="Calibri"/>
              </a:rPr>
              <a:t>: Operacional</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Probabilidad</a:t>
            </a:r>
            <a:r>
              <a:rPr b="0" i="0" lang="en-US" sz="1200" u="none" cap="none" strike="noStrike">
                <a:solidFill>
                  <a:schemeClr val="lt1"/>
                </a:solidFill>
                <a:latin typeface="Calibri"/>
                <a:ea typeface="Calibri"/>
                <a:cs typeface="Calibri"/>
                <a:sym typeface="Calibri"/>
              </a:rPr>
              <a:t>: Media-Alta | </a:t>
            </a:r>
            <a:r>
              <a:rPr b="1" i="0" lang="en-US" sz="1200" u="none" cap="none" strike="noStrike">
                <a:solidFill>
                  <a:schemeClr val="lt1"/>
                </a:solidFill>
                <a:latin typeface="Calibri"/>
                <a:ea typeface="Calibri"/>
                <a:cs typeface="Calibri"/>
                <a:sym typeface="Calibri"/>
              </a:rPr>
              <a:t>Impacto</a:t>
            </a:r>
            <a:r>
              <a:rPr b="0" i="0" lang="en-US" sz="1200" u="none" cap="none" strike="noStrike">
                <a:solidFill>
                  <a:schemeClr val="lt1"/>
                </a:solidFill>
                <a:latin typeface="Calibri"/>
                <a:ea typeface="Calibri"/>
                <a:cs typeface="Calibri"/>
                <a:sym typeface="Calibri"/>
              </a:rPr>
              <a:t>: Medio-Alto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Mitigación</a:t>
            </a:r>
            <a:r>
              <a:rPr b="0" i="0" lang="en-US" sz="1200" u="none" cap="none" strike="noStrike">
                <a:solidFill>
                  <a:schemeClr val="lt1"/>
                </a:solidFill>
                <a:latin typeface="Calibri"/>
                <a:ea typeface="Calibri"/>
                <a:cs typeface="Calibri"/>
                <a:sym typeface="Calibri"/>
              </a:rPr>
              <a:t>: Mensajes de error amigables y planes de contingencia.</a:t>
            </a:r>
            <a:endParaRPr b="0" i="0" sz="900" u="none" cap="none" strike="noStrike">
              <a:solidFill>
                <a:schemeClr val="lt1"/>
              </a:solidFill>
              <a:latin typeface="Play"/>
              <a:ea typeface="Play"/>
              <a:cs typeface="Play"/>
              <a:sym typeface="Play"/>
            </a:endParaRPr>
          </a:p>
          <a:p>
            <a:pPr indent="0" lvl="0" marL="0" marR="0" rtl="0" algn="just">
              <a:lnSpc>
                <a:spcPct val="100000"/>
              </a:lnSpc>
              <a:spcBef>
                <a:spcPts val="0"/>
              </a:spcBef>
              <a:spcAft>
                <a:spcPts val="0"/>
              </a:spcAft>
              <a:buClr>
                <a:schemeClr val="lt1"/>
              </a:buClr>
              <a:buSzPts val="1400"/>
              <a:buFont typeface="Play"/>
              <a:buNone/>
            </a:pPr>
            <a:r>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rPr b="1" i="0" lang="en-US" sz="1200" u="none" cap="none" strike="noStrike">
                <a:solidFill>
                  <a:schemeClr val="lt1"/>
                </a:solidFill>
                <a:latin typeface="Calibri"/>
                <a:ea typeface="Calibri"/>
                <a:cs typeface="Calibri"/>
                <a:sym typeface="Calibri"/>
              </a:rPr>
              <a:t>Falta de Adaptación a Cambios Legales</a:t>
            </a:r>
            <a:endParaRPr b="0" i="0" sz="1200" u="none" cap="none" strike="noStrike">
              <a:solidFill>
                <a:schemeClr val="lt1"/>
              </a:solidFill>
              <a:latin typeface="Calibri"/>
              <a:ea typeface="Calibri"/>
              <a:cs typeface="Calibri"/>
              <a:sym typeface="Calibri"/>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Categoría</a:t>
            </a:r>
            <a:r>
              <a:rPr b="0" i="0" lang="en-US" sz="1200" u="none" cap="none" strike="noStrike">
                <a:solidFill>
                  <a:schemeClr val="lt1"/>
                </a:solidFill>
                <a:latin typeface="Calibri"/>
                <a:ea typeface="Calibri"/>
                <a:cs typeface="Calibri"/>
                <a:sym typeface="Calibri"/>
              </a:rPr>
              <a:t>: Legal/Contenido</a:t>
            </a:r>
            <a:endParaRPr b="0" i="0" sz="900" u="none" cap="none" strike="noStrike">
              <a:solidFill>
                <a:schemeClr val="lt1"/>
              </a:solidFill>
              <a:latin typeface="Play"/>
              <a:ea typeface="Play"/>
              <a:cs typeface="Play"/>
              <a:sym typeface="Play"/>
            </a:endParaRPr>
          </a:p>
          <a:p>
            <a:pPr indent="-12700" lvl="0" marL="12700" marR="0" rtl="0" algn="l">
              <a:lnSpc>
                <a:spcPct val="100000"/>
              </a:lnSpc>
              <a:spcBef>
                <a:spcPts val="0"/>
              </a:spcBef>
              <a:spcAft>
                <a:spcPts val="0"/>
              </a:spcAft>
              <a:buClr>
                <a:schemeClr val="lt1"/>
              </a:buClr>
              <a:buSzPts val="1600"/>
              <a:buFont typeface="Arial"/>
              <a:buChar char="•"/>
            </a:pPr>
            <a:r>
              <a:rPr b="1" i="0" lang="en-US" sz="1200" u="none" cap="none" strike="noStrike">
                <a:solidFill>
                  <a:schemeClr val="lt1"/>
                </a:solidFill>
                <a:latin typeface="Calibri"/>
                <a:ea typeface="Calibri"/>
                <a:cs typeface="Calibri"/>
                <a:sym typeface="Calibri"/>
              </a:rPr>
              <a:t>Probabilidad</a:t>
            </a:r>
            <a:r>
              <a:rPr b="0" i="0" lang="en-US" sz="1200" u="none" cap="none" strike="noStrike">
                <a:solidFill>
                  <a:schemeClr val="lt1"/>
                </a:solidFill>
                <a:latin typeface="Calibri"/>
                <a:ea typeface="Calibri"/>
                <a:cs typeface="Calibri"/>
                <a:sym typeface="Calibri"/>
              </a:rPr>
              <a:t>: Media | </a:t>
            </a:r>
            <a:r>
              <a:rPr b="1" i="0" lang="en-US" sz="1200" u="none" cap="none" strike="noStrike">
                <a:solidFill>
                  <a:schemeClr val="lt1"/>
                </a:solidFill>
                <a:latin typeface="Calibri"/>
                <a:ea typeface="Calibri"/>
                <a:cs typeface="Calibri"/>
                <a:sym typeface="Calibri"/>
              </a:rPr>
              <a:t>Impacto</a:t>
            </a:r>
            <a:r>
              <a:rPr b="0" i="0" lang="en-US" sz="1200" u="none" cap="none" strike="noStrike">
                <a:solidFill>
                  <a:schemeClr val="lt1"/>
                </a:solidFill>
                <a:latin typeface="Calibri"/>
                <a:ea typeface="Calibri"/>
                <a:cs typeface="Calibri"/>
                <a:sym typeface="Calibri"/>
              </a:rPr>
              <a:t>: Alto</a:t>
            </a:r>
            <a:endParaRPr b="0" i="0" sz="9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chemeClr val="lt1"/>
              </a:buClr>
              <a:buSzPts val="1400"/>
              <a:buFont typeface="Play"/>
              <a:buNone/>
            </a:pPr>
            <a:r>
              <a:t/>
            </a:r>
            <a:endParaRPr b="0" i="0" sz="12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43" name="Google Shape;343;p5"/>
          <p:cNvSpPr/>
          <p:nvPr/>
        </p:nvSpPr>
        <p:spPr>
          <a:xfrm>
            <a:off x="53116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44" name="Google Shape;344;p5"/>
          <p:cNvSpPr/>
          <p:nvPr/>
        </p:nvSpPr>
        <p:spPr>
          <a:xfrm>
            <a:off x="6700" y="0"/>
            <a:ext cx="11322200" cy="6858000"/>
          </a:xfrm>
          <a:custGeom>
            <a:rect b="b" l="l" r="r" t="t"/>
            <a:pathLst>
              <a:path extrusionOk="0" h="6858000" w="11322200">
                <a:moveTo>
                  <a:pt x="0" y="0"/>
                </a:moveTo>
                <a:lnTo>
                  <a:pt x="11322200" y="0"/>
                </a:lnTo>
                <a:lnTo>
                  <a:pt x="11322198" y="2"/>
                </a:lnTo>
                <a:cubicBezTo>
                  <a:pt x="11322198" y="3"/>
                  <a:pt x="11322197" y="3"/>
                  <a:pt x="11322197" y="4"/>
                </a:cubicBezTo>
                <a:lnTo>
                  <a:pt x="5311608" y="6858000"/>
                </a:lnTo>
                <a:lnTo>
                  <a:pt x="0" y="6858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45" name="Google Shape;345;p5"/>
          <p:cNvPicPr preferRelativeResize="0"/>
          <p:nvPr/>
        </p:nvPicPr>
        <p:blipFill rotWithShape="1">
          <a:blip r:embed="rId3">
            <a:alphaModFix amt="60000"/>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346" name="Google Shape;346;p5"/>
          <p:cNvSpPr txBox="1"/>
          <p:nvPr>
            <p:ph type="ctrTitle"/>
          </p:nvPr>
        </p:nvSpPr>
        <p:spPr>
          <a:xfrm>
            <a:off x="949708" y="1"/>
            <a:ext cx="10530366" cy="76635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03009"/>
              <a:buFont typeface="Montserrat"/>
              <a:buNone/>
            </a:pPr>
            <a:r>
              <a:rPr b="1" lang="en-US">
                <a:latin typeface="Montserrat"/>
                <a:ea typeface="Montserrat"/>
                <a:cs typeface="Montserrat"/>
                <a:sym typeface="Montserrat"/>
              </a:rPr>
              <a:t>MODELO CANVAS DEL NEGOCIO</a:t>
            </a:r>
            <a:endParaRPr b="1">
              <a:latin typeface="Calibri"/>
              <a:ea typeface="Calibri"/>
              <a:cs typeface="Calibri"/>
              <a:sym typeface="Calibri"/>
            </a:endParaRPr>
          </a:p>
        </p:txBody>
      </p:sp>
      <p:pic>
        <p:nvPicPr>
          <p:cNvPr descr="Escala de tiempo&#10;&#10;Descripción generada automáticamente" id="347" name="Google Shape;347;p5"/>
          <p:cNvPicPr preferRelativeResize="0"/>
          <p:nvPr/>
        </p:nvPicPr>
        <p:blipFill rotWithShape="1">
          <a:blip r:embed="rId4">
            <a:alphaModFix/>
          </a:blip>
          <a:srcRect b="0" l="0" r="0" t="0"/>
          <a:stretch/>
        </p:blipFill>
        <p:spPr>
          <a:xfrm>
            <a:off x="1494595" y="1231615"/>
            <a:ext cx="9440592" cy="5353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6"/>
                                        </p:tgtEl>
                                        <p:attrNameLst>
                                          <p:attrName>style.visibility</p:attrName>
                                        </p:attrNameLst>
                                      </p:cBhvr>
                                      <p:to>
                                        <p:strVal val="visible"/>
                                      </p:to>
                                    </p:set>
                                    <p:animEffect filter="fade" transition="in">
                                      <p:cBhvr>
                                        <p:cTn dur="4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53" name="Google Shape;353;p18"/>
          <p:cNvPicPr preferRelativeResize="0"/>
          <p:nvPr/>
        </p:nvPicPr>
        <p:blipFill rotWithShape="1">
          <a:blip r:embed="rId3">
            <a:alphaModFix/>
          </a:blip>
          <a:srcRect b="10246" l="0" r="0" t="10247"/>
          <a:stretch/>
        </p:blipFill>
        <p:spPr>
          <a:xfrm>
            <a:off x="20" y="-3"/>
            <a:ext cx="12191980" cy="6858001"/>
          </a:xfrm>
          <a:prstGeom prst="rect">
            <a:avLst/>
          </a:prstGeom>
          <a:noFill/>
          <a:ln>
            <a:noFill/>
          </a:ln>
        </p:spPr>
      </p:pic>
      <p:sp>
        <p:nvSpPr>
          <p:cNvPr id="354" name="Google Shape;354;p1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55" name="Google Shape;355;p1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56" name="Google Shape;356;p18"/>
          <p:cNvSpPr txBox="1"/>
          <p:nvPr>
            <p:ph type="ctrTitle"/>
          </p:nvPr>
        </p:nvSpPr>
        <p:spPr>
          <a:xfrm>
            <a:off x="2662800" y="217925"/>
            <a:ext cx="6866400" cy="61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Montserrat"/>
              <a:buNone/>
            </a:pPr>
            <a:r>
              <a:rPr b="1" lang="en-US" sz="3600">
                <a:latin typeface="Montserrat"/>
                <a:ea typeface="Montserrat"/>
                <a:cs typeface="Montserrat"/>
                <a:sym typeface="Montserrat"/>
              </a:rPr>
              <a:t>PROYECCIÓN COMERCIAL </a:t>
            </a:r>
            <a:endParaRPr b="1"/>
          </a:p>
        </p:txBody>
      </p:sp>
      <p:pic>
        <p:nvPicPr>
          <p:cNvPr descr="Interfaz de usuario gráfica, Aplicación, Tabla, Excel&#10;&#10;Descripción generada automáticamente" id="357" name="Google Shape;357;p18"/>
          <p:cNvPicPr preferRelativeResize="0"/>
          <p:nvPr/>
        </p:nvPicPr>
        <p:blipFill rotWithShape="1">
          <a:blip r:embed="rId4">
            <a:alphaModFix/>
          </a:blip>
          <a:srcRect b="0" l="0" r="0" t="0"/>
          <a:stretch/>
        </p:blipFill>
        <p:spPr>
          <a:xfrm>
            <a:off x="1371601" y="1544345"/>
            <a:ext cx="9775372" cy="5093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1" name="Shape 361"/>
        <p:cNvGrpSpPr/>
        <p:nvPr/>
      </p:nvGrpSpPr>
      <p:grpSpPr>
        <a:xfrm>
          <a:off x="0" y="0"/>
          <a:ext cx="0" cy="0"/>
          <a:chOff x="0" y="0"/>
          <a:chExt cx="0" cy="0"/>
        </a:xfrm>
      </p:grpSpPr>
      <p:sp>
        <p:nvSpPr>
          <p:cNvPr id="362" name="Google Shape;362;p1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63" name="Google Shape;363;p1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cxnSp>
        <p:nvCxnSpPr>
          <p:cNvPr id="364" name="Google Shape;364;p1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365" name="Google Shape;365;p1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66" name="Google Shape;366;p17"/>
          <p:cNvSpPr/>
          <p:nvPr/>
        </p:nvSpPr>
        <p:spPr>
          <a:xfrm>
            <a:off x="3088972" y="0"/>
            <a:ext cx="9103027" cy="6858000"/>
          </a:xfrm>
          <a:custGeom>
            <a:rect b="b" l="l" r="r" t="t"/>
            <a:pathLst>
              <a:path extrusionOk="0" h="6858000" w="9103027">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67" name="Google Shape;367;p17"/>
          <p:cNvPicPr preferRelativeResize="0"/>
          <p:nvPr/>
        </p:nvPicPr>
        <p:blipFill rotWithShape="1">
          <a:blip r:embed="rId3">
            <a:alphaModFix/>
          </a:blip>
          <a:srcRect b="-1" l="0" r="6093" t="0"/>
          <a:stretch/>
        </p:blipFill>
        <p:spPr>
          <a:xfrm>
            <a:off x="-2" y="-1"/>
            <a:ext cx="9102514" cy="6857990"/>
          </a:xfrm>
          <a:custGeom>
            <a:rect b="b" l="l" r="r" t="t"/>
            <a:pathLst>
              <a:path extrusionOk="0" h="6858000" w="9102534">
                <a:moveTo>
                  <a:pt x="0" y="0"/>
                </a:moveTo>
                <a:lnTo>
                  <a:pt x="9102534" y="0"/>
                </a:lnTo>
                <a:lnTo>
                  <a:pt x="9102532" y="2"/>
                </a:lnTo>
                <a:cubicBezTo>
                  <a:pt x="9102532" y="3"/>
                  <a:pt x="9102531" y="3"/>
                  <a:pt x="9102531" y="4"/>
                </a:cubicBezTo>
                <a:lnTo>
                  <a:pt x="3091942" y="6858000"/>
                </a:lnTo>
                <a:lnTo>
                  <a:pt x="0" y="6858000"/>
                </a:lnTo>
                <a:close/>
              </a:path>
            </a:pathLst>
          </a:custGeom>
          <a:noFill/>
          <a:ln>
            <a:noFill/>
          </a:ln>
        </p:spPr>
      </p:pic>
      <p:sp>
        <p:nvSpPr>
          <p:cNvPr id="368" name="Google Shape;368;p17"/>
          <p:cNvSpPr/>
          <p:nvPr/>
        </p:nvSpPr>
        <p:spPr>
          <a:xfrm rot="10800000">
            <a:off x="0" y="0"/>
            <a:ext cx="6885325" cy="6858000"/>
          </a:xfrm>
          <a:custGeom>
            <a:rect b="b" l="l" r="r" t="t"/>
            <a:pathLst>
              <a:path extrusionOk="0" h="6858000" w="6885325">
                <a:moveTo>
                  <a:pt x="6885325" y="6857999"/>
                </a:moveTo>
                <a:lnTo>
                  <a:pt x="0" y="6858000"/>
                </a:lnTo>
                <a:lnTo>
                  <a:pt x="6010592" y="0"/>
                </a:lnTo>
                <a:lnTo>
                  <a:pt x="6885325" y="0"/>
                </a:lnTo>
                <a:lnTo>
                  <a:pt x="6885325" y="6857999"/>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69" name="Google Shape;369;p17"/>
          <p:cNvSpPr txBox="1"/>
          <p:nvPr>
            <p:ph type="ctrTitle"/>
          </p:nvPr>
        </p:nvSpPr>
        <p:spPr>
          <a:xfrm>
            <a:off x="737369" y="278579"/>
            <a:ext cx="4705488" cy="27607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Montserrat"/>
              <a:buNone/>
            </a:pPr>
            <a:r>
              <a:rPr b="1" lang="en-US" sz="3600">
                <a:latin typeface="Montserrat"/>
                <a:ea typeface="Montserrat"/>
                <a:cs typeface="Montserrat"/>
                <a:sym typeface="Montserrat"/>
              </a:rPr>
              <a:t>TESTIMONIO DE PROFESIONALES DEL ÁREA LEGAL</a:t>
            </a:r>
            <a:endParaRPr b="1" sz="3600"/>
          </a:p>
        </p:txBody>
      </p:sp>
      <p:sp>
        <p:nvSpPr>
          <p:cNvPr id="370" name="Google Shape;370;p17"/>
          <p:cNvSpPr txBox="1"/>
          <p:nvPr/>
        </p:nvSpPr>
        <p:spPr>
          <a:xfrm>
            <a:off x="6335907" y="413659"/>
            <a:ext cx="5725464" cy="5954484"/>
          </a:xfrm>
          <a:prstGeom prst="rect">
            <a:avLst/>
          </a:prstGeom>
          <a:noFill/>
          <a:ln>
            <a:noFill/>
          </a:ln>
        </p:spPr>
        <p:txBody>
          <a:bodyPr anchorCtr="0" anchor="b" bIns="45700" lIns="91425" spcFirstLastPara="1" rIns="91425" wrap="square" tIns="45700">
            <a:normAutofit/>
          </a:bodyPr>
          <a:lstStyle/>
          <a:p>
            <a:pPr indent="0" lvl="0" marL="0" marR="0" rtl="0" algn="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Benjamín Araya, Abogado UA</a:t>
            </a:r>
            <a:endParaRPr b="0" i="0" sz="1400" u="none" cap="none" strike="noStrike">
              <a:solidFill>
                <a:srgbClr val="000000"/>
              </a:solidFill>
              <a:latin typeface="Arial"/>
              <a:ea typeface="Arial"/>
              <a:cs typeface="Arial"/>
              <a:sym typeface="Arial"/>
            </a:endParaRPr>
          </a:p>
          <a:p>
            <a:pPr indent="-114300" lvl="0" marL="0" marR="0" rtl="0" algn="r">
              <a:lnSpc>
                <a:spcPct val="110000"/>
              </a:lnSpc>
              <a:spcBef>
                <a:spcPts val="600"/>
              </a:spcBef>
              <a:spcAft>
                <a:spcPts val="0"/>
              </a:spcAft>
              <a:buClr>
                <a:schemeClr val="lt1"/>
              </a:buClr>
              <a:buSzPts val="1800"/>
              <a:buFont typeface="Arial"/>
              <a:buChar char="•"/>
            </a:pPr>
            <a:r>
              <a:rPr b="0" i="1" lang="en-US" sz="1200" u="none" cap="none" strike="noStrike">
                <a:solidFill>
                  <a:schemeClr val="lt1"/>
                </a:solidFill>
                <a:latin typeface="Arial"/>
                <a:ea typeface="Arial"/>
                <a:cs typeface="Arial"/>
                <a:sym typeface="Arial"/>
              </a:rPr>
              <a:t>“Después de probar Lexy, quedé impresionado con su potencial para agilizar mis consultas iniciales. La herramienta ofrece información básica clara y fácil de entender, lo que sin duda reducirá el tiempo que paso explicando conceptos básicos a mis clientes. Estoy convencido de que esto me permitirá dedicar más tiempo a estrategias legales complejas.”</a:t>
            </a:r>
            <a:endParaRPr b="0" i="0"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b="0" i="1"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dk1"/>
              </a:buClr>
              <a:buSzPts val="1800"/>
              <a:buFont typeface="Arial"/>
              <a:buNone/>
            </a:pPr>
            <a:r>
              <a:t/>
            </a:r>
            <a:endParaRPr b="0" i="1"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Bastián Palma, Abogado UA</a:t>
            </a:r>
            <a:endParaRPr b="0" i="0" sz="1400" u="none" cap="none" strike="noStrike">
              <a:solidFill>
                <a:srgbClr val="000000"/>
              </a:solidFill>
              <a:latin typeface="Arial"/>
              <a:ea typeface="Arial"/>
              <a:cs typeface="Arial"/>
              <a:sym typeface="Arial"/>
            </a:endParaRPr>
          </a:p>
          <a:p>
            <a:pPr indent="-114300" lvl="0" marL="0" marR="0" rtl="0" algn="r">
              <a:lnSpc>
                <a:spcPct val="110000"/>
              </a:lnSpc>
              <a:spcBef>
                <a:spcPts val="600"/>
              </a:spcBef>
              <a:spcAft>
                <a:spcPts val="0"/>
              </a:spcAft>
              <a:buClr>
                <a:schemeClr val="lt1"/>
              </a:buClr>
              <a:buSzPts val="1800"/>
              <a:buFont typeface="Arial"/>
              <a:buChar char="•"/>
            </a:pPr>
            <a:r>
              <a:rPr b="0" i="1" lang="en-US" sz="1200" u="none" cap="none" strike="noStrike">
                <a:solidFill>
                  <a:schemeClr val="lt1"/>
                </a:solidFill>
                <a:latin typeface="Arial"/>
                <a:ea typeface="Arial"/>
                <a:cs typeface="Arial"/>
                <a:sym typeface="Arial"/>
              </a:rPr>
              <a:t>“Durante las pruebas, noté cómo el chatbot de Lexy podría mejorar mi eficiencia diaria. Los clientes que usan esta plataforma llegarán mejor preparados y con una idea más clara de su situación legal, lo que facilitará el avance de los casos. Veo un gran potencial para optimizar la gestión de mi carga de trabajo.”</a:t>
            </a:r>
            <a:endParaRPr b="0" i="0"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b="0" i="1"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b="0" i="1" sz="1200" u="none" cap="none" strike="noStrike">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Emilie Sigala, Asesora Legal</a:t>
            </a:r>
            <a:endParaRPr b="0" i="0" sz="1400" u="none" cap="none" strike="noStrike">
              <a:solidFill>
                <a:srgbClr val="000000"/>
              </a:solidFill>
              <a:latin typeface="Arial"/>
              <a:ea typeface="Arial"/>
              <a:cs typeface="Arial"/>
              <a:sym typeface="Arial"/>
            </a:endParaRPr>
          </a:p>
          <a:p>
            <a:pPr indent="-114300" lvl="0" marL="0" marR="0" rtl="0" algn="r">
              <a:lnSpc>
                <a:spcPct val="110000"/>
              </a:lnSpc>
              <a:spcBef>
                <a:spcPts val="600"/>
              </a:spcBef>
              <a:spcAft>
                <a:spcPts val="0"/>
              </a:spcAft>
              <a:buClr>
                <a:schemeClr val="lt1"/>
              </a:buClr>
              <a:buSzPts val="1800"/>
              <a:buFont typeface="Arial"/>
              <a:buChar char="•"/>
            </a:pPr>
            <a:r>
              <a:rPr b="0" i="1" lang="en-US" sz="1200" u="none" cap="none" strike="noStrike">
                <a:solidFill>
                  <a:schemeClr val="lt1"/>
                </a:solidFill>
                <a:latin typeface="Arial"/>
                <a:ea typeface="Arial"/>
                <a:cs typeface="Arial"/>
                <a:sym typeface="Arial"/>
              </a:rPr>
              <a:t>“La experiencia de usar Lexy fue bastante prometedora. La estructura organizada y el acceso rápido a información legal relevante son exactamente lo que necesito para mantener mis casos en orden. Creo que una vez lanzada, esta plataforma será muy útil para reducir la confusión de los clientes y mejorar el flujo de trabajo</a:t>
            </a:r>
            <a:r>
              <a:rPr b="0" i="1" lang="en-US" sz="700" u="none" cap="none" strike="noStrike">
                <a:solidFill>
                  <a:schemeClr val="lt1"/>
                </a:solidFill>
                <a:latin typeface="Play"/>
                <a:ea typeface="Play"/>
                <a:cs typeface="Play"/>
                <a:sym typeface="Play"/>
              </a:rPr>
              <a:t>.”</a:t>
            </a:r>
            <a:endParaRPr b="0" i="0" sz="700" u="none" cap="none" strike="noStrike">
              <a:solidFill>
                <a:schemeClr val="lt1"/>
              </a:solidFill>
              <a:latin typeface="Play"/>
              <a:ea typeface="Play"/>
              <a:cs typeface="Play"/>
              <a:sym typeface="Play"/>
            </a:endParaRPr>
          </a:p>
          <a:p>
            <a:pPr indent="0" lvl="0" marL="0" marR="0" rtl="0" algn="r">
              <a:lnSpc>
                <a:spcPct val="110000"/>
              </a:lnSpc>
              <a:spcBef>
                <a:spcPts val="600"/>
              </a:spcBef>
              <a:spcAft>
                <a:spcPts val="0"/>
              </a:spcAft>
              <a:buClr>
                <a:schemeClr val="lt1"/>
              </a:buClr>
              <a:buSzPts val="700"/>
              <a:buFont typeface="Play"/>
              <a:buNone/>
            </a:pPr>
            <a:r>
              <a:t/>
            </a:r>
            <a:endParaRPr b="0" i="0" sz="7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101" name="Google Shape;101;p2"/>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102" name="Google Shape;102;p2"/>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03" name="Google Shape;103;p2"/>
          <p:cNvSpPr/>
          <p:nvPr/>
        </p:nvSpPr>
        <p:spPr>
          <a:xfrm>
            <a:off x="0" y="887507"/>
            <a:ext cx="12191999" cy="5070562"/>
          </a:xfrm>
          <a:prstGeom prst="rect">
            <a:avLst/>
          </a:prstGeom>
          <a:gradFill>
            <a:gsLst>
              <a:gs pos="0">
                <a:srgbClr val="000000">
                  <a:alpha val="0"/>
                </a:srgbClr>
              </a:gs>
              <a:gs pos="20000">
                <a:srgbClr val="000000">
                  <a:alpha val="14509"/>
                </a:srgbClr>
              </a:gs>
              <a:gs pos="50000">
                <a:srgbClr val="000000">
                  <a:alpha val="36470"/>
                </a:srgbClr>
              </a:gs>
              <a:gs pos="80000">
                <a:srgbClr val="000000">
                  <a:alpha val="21568"/>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04" name="Google Shape;104;p2"/>
          <p:cNvSpPr txBox="1"/>
          <p:nvPr>
            <p:ph type="ctrTitle"/>
          </p:nvPr>
        </p:nvSpPr>
        <p:spPr>
          <a:xfrm>
            <a:off x="3201901" y="608228"/>
            <a:ext cx="5788200" cy="709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28125"/>
              <a:buFont typeface="Montserrat"/>
              <a:buNone/>
            </a:pPr>
            <a:r>
              <a:rPr b="1" lang="en-US">
                <a:solidFill>
                  <a:srgbClr val="FFFFFF"/>
                </a:solidFill>
                <a:latin typeface="Montserrat"/>
                <a:ea typeface="Montserrat"/>
                <a:cs typeface="Montserrat"/>
                <a:sym typeface="Montserrat"/>
              </a:rPr>
              <a:t>CONTEXTO</a:t>
            </a:r>
            <a:endParaRPr b="1">
              <a:solidFill>
                <a:srgbClr val="FFFFFF"/>
              </a:solidFill>
              <a:latin typeface="Calibri"/>
              <a:ea typeface="Calibri"/>
              <a:cs typeface="Calibri"/>
              <a:sym typeface="Calibri"/>
            </a:endParaRPr>
          </a:p>
        </p:txBody>
      </p:sp>
      <p:sp>
        <p:nvSpPr>
          <p:cNvPr id="105" name="Google Shape;105;p2"/>
          <p:cNvSpPr txBox="1"/>
          <p:nvPr>
            <p:ph idx="1" type="subTitle"/>
          </p:nvPr>
        </p:nvSpPr>
        <p:spPr>
          <a:xfrm>
            <a:off x="1869252" y="2564750"/>
            <a:ext cx="8453495" cy="361569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800"/>
              <a:buNone/>
            </a:pPr>
            <a:r>
              <a:rPr lang="en-US" sz="2000">
                <a:solidFill>
                  <a:srgbClr val="F2F2F2"/>
                </a:solidFill>
                <a:latin typeface="Calibri"/>
                <a:ea typeface="Calibri"/>
                <a:cs typeface="Calibri"/>
                <a:sym typeface="Calibri"/>
              </a:rPr>
              <a:t>La falta de conocimiento sobre derechos y deberes legales representa un desafío importante en Chile. </a:t>
            </a:r>
            <a:br>
              <a:rPr lang="en-US" sz="2000">
                <a:solidFill>
                  <a:srgbClr val="F2F2F2"/>
                </a:solidFill>
                <a:latin typeface="Calibri"/>
                <a:ea typeface="Calibri"/>
                <a:cs typeface="Calibri"/>
                <a:sym typeface="Calibri"/>
              </a:rPr>
            </a:br>
            <a:r>
              <a:rPr lang="en-US" sz="2000">
                <a:solidFill>
                  <a:srgbClr val="F2F2F2"/>
                </a:solidFill>
                <a:latin typeface="Calibri"/>
                <a:ea typeface="Calibri"/>
                <a:cs typeface="Calibri"/>
                <a:sym typeface="Calibri"/>
              </a:rPr>
              <a:t>Muchas personas enfrentan situaciones legales sin la preparación necesaria, lo que genera inseguridad y dificulta los procedimientos, afectando tanto a los ciudadanos como a los profesionales del ámbito jurídico.</a:t>
            </a:r>
            <a:endParaRPr sz="2000">
              <a:solidFill>
                <a:schemeClr val="dk1"/>
              </a:solidFill>
              <a:latin typeface="Montserrat Medium"/>
              <a:ea typeface="Montserrat Medium"/>
              <a:cs typeface="Montserrat Medium"/>
              <a:sym typeface="Montserrat Medium"/>
            </a:endParaRPr>
          </a:p>
          <a:p>
            <a:pPr indent="0" lvl="0" marL="0" rtl="0" algn="ctr">
              <a:lnSpc>
                <a:spcPct val="100000"/>
              </a:lnSpc>
              <a:spcBef>
                <a:spcPts val="1000"/>
              </a:spcBef>
              <a:spcAft>
                <a:spcPts val="0"/>
              </a:spcAft>
              <a:buClr>
                <a:schemeClr val="lt1"/>
              </a:buClr>
              <a:buSzPts val="1800"/>
              <a:buNone/>
            </a:pPr>
            <a:r>
              <a:t/>
            </a:r>
            <a:endParaRPr>
              <a:solidFill>
                <a:srgbClr val="FFFFFF"/>
              </a:solidFill>
            </a:endParaRPr>
          </a:p>
        </p:txBody>
      </p:sp>
      <p:sp>
        <p:nvSpPr>
          <p:cNvPr id="106" name="Google Shape;106;p2"/>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sp>
        <p:nvSpPr>
          <p:cNvPr id="375" name="Google Shape;375;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76" name="Google Shape;376;p19"/>
          <p:cNvPicPr preferRelativeResize="0"/>
          <p:nvPr/>
        </p:nvPicPr>
        <p:blipFill rotWithShape="1">
          <a:blip r:embed="rId3">
            <a:alphaModFix/>
          </a:blip>
          <a:srcRect b="10246" l="0" r="0" t="10247"/>
          <a:stretch/>
        </p:blipFill>
        <p:spPr>
          <a:xfrm>
            <a:off x="-8294" y="-3"/>
            <a:ext cx="12191980" cy="6858001"/>
          </a:xfrm>
          <a:prstGeom prst="rect">
            <a:avLst/>
          </a:prstGeom>
          <a:noFill/>
          <a:ln>
            <a:noFill/>
          </a:ln>
        </p:spPr>
      </p:pic>
      <p:sp>
        <p:nvSpPr>
          <p:cNvPr id="377" name="Google Shape;377;p19"/>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78" name="Google Shape;378;p19"/>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79" name="Google Shape;379;p19"/>
          <p:cNvSpPr/>
          <p:nvPr/>
        </p:nvSpPr>
        <p:spPr>
          <a:xfrm>
            <a:off x="1332411" y="1628503"/>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DCD7E5"/>
                </a:solidFill>
                <a:latin typeface="Montserrat"/>
                <a:ea typeface="Montserrat"/>
                <a:cs typeface="Montserrat"/>
                <a:sym typeface="Montserrat"/>
              </a:rPr>
              <a:t>Eficiencia Mejorada</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80" name="Google Shape;380;p19"/>
          <p:cNvSpPr/>
          <p:nvPr/>
        </p:nvSpPr>
        <p:spPr>
          <a:xfrm>
            <a:off x="7857541" y="1628503"/>
            <a:ext cx="2656200" cy="2055300"/>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b="0" i="0" lang="en-US" sz="1800" u="none" cap="none" strike="noStrike">
                <a:solidFill>
                  <a:srgbClr val="DCD7E5"/>
                </a:solidFill>
                <a:latin typeface="Montserrat"/>
                <a:ea typeface="Montserrat"/>
                <a:cs typeface="Montserrat"/>
                <a:sym typeface="Montserrat"/>
              </a:rPr>
              <a:t>Toma de Decisiones Informada</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81" name="Google Shape;381;p19"/>
          <p:cNvSpPr/>
          <p:nvPr/>
        </p:nvSpPr>
        <p:spPr>
          <a:xfrm>
            <a:off x="1351530" y="4376057"/>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b="0" i="0" lang="en-US" sz="1800" u="none" cap="none" strike="noStrike">
                <a:solidFill>
                  <a:srgbClr val="DCD7E5"/>
                </a:solidFill>
                <a:latin typeface="Montserrat"/>
                <a:ea typeface="Montserrat"/>
                <a:cs typeface="Montserrat"/>
                <a:sym typeface="Montserrat"/>
              </a:rPr>
              <a:t>Experiencia Excepcional</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82" name="Google Shape;382;p19"/>
          <p:cNvSpPr/>
          <p:nvPr/>
        </p:nvSpPr>
        <p:spPr>
          <a:xfrm>
            <a:off x="7669965" y="4376020"/>
            <a:ext cx="2656200" cy="2055300"/>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b="0" i="0" lang="en-US" sz="1800" u="none" cap="none" strike="noStrike">
                <a:solidFill>
                  <a:srgbClr val="DCD7E5"/>
                </a:solidFill>
                <a:latin typeface="Montserrat"/>
                <a:ea typeface="Montserrat"/>
                <a:cs typeface="Montserrat"/>
                <a:sym typeface="Montserrat"/>
              </a:rPr>
              <a:t>Futuro Preparado</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83" name="Google Shape;383;p19"/>
          <p:cNvSpPr txBox="1"/>
          <p:nvPr>
            <p:ph type="ctrTitle"/>
          </p:nvPr>
        </p:nvSpPr>
        <p:spPr>
          <a:xfrm>
            <a:off x="1933712" y="0"/>
            <a:ext cx="8307900" cy="17070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25287"/>
              </a:lnSpc>
              <a:spcBef>
                <a:spcPts val="0"/>
              </a:spcBef>
              <a:spcAft>
                <a:spcPts val="0"/>
              </a:spcAft>
              <a:buClr>
                <a:srgbClr val="F2F0F4"/>
              </a:buClr>
              <a:buSzPct val="172619"/>
              <a:buFont typeface="Montserrat"/>
              <a:buNone/>
            </a:pPr>
            <a:r>
              <a:rPr lang="en-US" sz="2800">
                <a:solidFill>
                  <a:srgbClr val="F2F0F4"/>
                </a:solidFill>
                <a:latin typeface="Montserrat"/>
                <a:ea typeface="Montserrat"/>
                <a:cs typeface="Montserrat"/>
                <a:sym typeface="Montserrat"/>
              </a:rPr>
              <a:t>CONCLUSIÓN: POR QUÉ LEXY ES LA SOLUCIÓN QUE DA RESPUESTA A LAS NECESIDADES LEGALES</a:t>
            </a:r>
            <a:br>
              <a:rPr lang="en-US" sz="2800">
                <a:solidFill>
                  <a:schemeClr val="dk1"/>
                </a:solidFill>
                <a:latin typeface="Calibri"/>
                <a:ea typeface="Calibri"/>
                <a:cs typeface="Calibri"/>
                <a:sym typeface="Calibri"/>
              </a:rPr>
            </a:br>
            <a:endParaRPr sz="2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 name="Shape 387"/>
        <p:cNvGrpSpPr/>
        <p:nvPr/>
      </p:nvGrpSpPr>
      <p:grpSpPr>
        <a:xfrm>
          <a:off x="0" y="0"/>
          <a:ext cx="0" cy="0"/>
          <a:chOff x="0" y="0"/>
          <a:chExt cx="0" cy="0"/>
        </a:xfrm>
      </p:grpSpPr>
      <p:sp>
        <p:nvSpPr>
          <p:cNvPr id="388" name="Google Shape;388;p2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389" name="Google Shape;389;p20"/>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390" name="Google Shape;390;p20"/>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91" name="Google Shape;391;p20"/>
          <p:cNvSpPr/>
          <p:nvPr/>
        </p:nvSpPr>
        <p:spPr>
          <a:xfrm>
            <a:off x="0" y="887507"/>
            <a:ext cx="12191999" cy="5070562"/>
          </a:xfrm>
          <a:prstGeom prst="rect">
            <a:avLst/>
          </a:prstGeom>
          <a:gradFill>
            <a:gsLst>
              <a:gs pos="0">
                <a:srgbClr val="000000">
                  <a:alpha val="0"/>
                </a:srgbClr>
              </a:gs>
              <a:gs pos="20000">
                <a:srgbClr val="000000">
                  <a:alpha val="14509"/>
                </a:srgbClr>
              </a:gs>
              <a:gs pos="50000">
                <a:srgbClr val="000000">
                  <a:alpha val="36470"/>
                </a:srgbClr>
              </a:gs>
              <a:gs pos="80000">
                <a:srgbClr val="000000">
                  <a:alpha val="21568"/>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392" name="Google Shape;392;p20"/>
          <p:cNvSpPr txBox="1"/>
          <p:nvPr>
            <p:ph type="ctrTitle"/>
          </p:nvPr>
        </p:nvSpPr>
        <p:spPr>
          <a:xfrm>
            <a:off x="2513129" y="2117326"/>
            <a:ext cx="7236000" cy="26109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2F0F4"/>
              </a:buClr>
              <a:buSzPts val="4350"/>
              <a:buFont typeface="Montserrat"/>
              <a:buNone/>
            </a:pPr>
            <a:r>
              <a:rPr b="1" lang="en-US">
                <a:solidFill>
                  <a:srgbClr val="FFFFFF"/>
                </a:solidFill>
                <a:latin typeface="Montserrat"/>
                <a:ea typeface="Montserrat"/>
                <a:cs typeface="Montserrat"/>
                <a:sym typeface="Montserrat"/>
              </a:rPr>
              <a:t>MUCHAS GRACIAS</a:t>
            </a:r>
            <a:endParaRPr b="1">
              <a:solidFill>
                <a:srgbClr val="FFFFFF"/>
              </a:solidFill>
              <a:latin typeface="Montserrat"/>
              <a:ea typeface="Montserrat"/>
              <a:cs typeface="Montserrat"/>
              <a:sym typeface="Montserrat"/>
            </a:endParaRPr>
          </a:p>
          <a:p>
            <a:pPr indent="0" lvl="0" marL="0" rtl="0" algn="ctr">
              <a:lnSpc>
                <a:spcPct val="100000"/>
              </a:lnSpc>
              <a:spcBef>
                <a:spcPts val="0"/>
              </a:spcBef>
              <a:spcAft>
                <a:spcPts val="0"/>
              </a:spcAft>
              <a:buClr>
                <a:srgbClr val="F2F0F4"/>
              </a:buClr>
              <a:buSzPts val="4350"/>
              <a:buFont typeface="Montserrat"/>
              <a:buNone/>
            </a:pPr>
            <a:r>
              <a:rPr lang="en-US" sz="2188">
                <a:solidFill>
                  <a:srgbClr val="FFFFFF"/>
                </a:solidFill>
                <a:latin typeface="Calibri"/>
                <a:ea typeface="Calibri"/>
                <a:cs typeface="Calibri"/>
                <a:sym typeface="Calibri"/>
              </a:rPr>
              <a:t>A continuación mostraremos el demo de nuestra solución.</a:t>
            </a:r>
            <a:br>
              <a:rPr lang="en-US">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
        <p:nvSpPr>
          <p:cNvPr id="393" name="Google Shape;393;p20"/>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92"/>
                                        </p:tgtEl>
                                        <p:attrNameLst>
                                          <p:attrName>style.visibility</p:attrName>
                                        </p:attrNameLst>
                                      </p:cBhvr>
                                      <p:to>
                                        <p:strVal val="visible"/>
                                      </p:to>
                                    </p:set>
                                    <p:animEffect filter="fade" transition="in">
                                      <p:cBhvr>
                                        <p:cTn dur="4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sp>
        <p:nvSpPr>
          <p:cNvPr id="111" name="Google Shape;111;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12" name="Google Shape;112;p3"/>
          <p:cNvSpPr/>
          <p:nvPr/>
        </p:nvSpPr>
        <p:spPr>
          <a:xfrm rot="10800000">
            <a:off x="0" y="0"/>
            <a:ext cx="9113106" cy="6858000"/>
          </a:xfrm>
          <a:custGeom>
            <a:rect b="b" l="l" r="r" t="t"/>
            <a:pathLst>
              <a:path extrusionOk="0" h="6858000" w="9113106">
                <a:moveTo>
                  <a:pt x="9113106" y="6857999"/>
                </a:moveTo>
                <a:lnTo>
                  <a:pt x="0" y="6858000"/>
                </a:lnTo>
                <a:lnTo>
                  <a:pt x="6010592" y="0"/>
                </a:lnTo>
                <a:lnTo>
                  <a:pt x="9113106" y="0"/>
                </a:lnTo>
                <a:lnTo>
                  <a:pt x="9113106" y="6857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descr="Patrón de fondo&#10;&#10;Descripción generada automáticamente" id="113" name="Google Shape;113;p3"/>
          <p:cNvPicPr preferRelativeResize="0"/>
          <p:nvPr/>
        </p:nvPicPr>
        <p:blipFill rotWithShape="1">
          <a:blip r:embed="rId3">
            <a:alphaModFix amt="40000"/>
          </a:blip>
          <a:srcRect b="-1" l="0" r="5984" t="0"/>
          <a:stretch/>
        </p:blipFill>
        <p:spPr>
          <a:xfrm>
            <a:off x="8709" y="-8"/>
            <a:ext cx="9113106" cy="6858000"/>
          </a:xfrm>
          <a:custGeom>
            <a:rect b="b" l="l" r="r" t="t"/>
            <a:pathLst>
              <a:path extrusionOk="0" h="6858000" w="9113106">
                <a:moveTo>
                  <a:pt x="1969836" y="0"/>
                </a:moveTo>
                <a:lnTo>
                  <a:pt x="2234483" y="0"/>
                </a:lnTo>
                <a:lnTo>
                  <a:pt x="2234483" y="1"/>
                </a:lnTo>
                <a:lnTo>
                  <a:pt x="4793161" y="0"/>
                </a:lnTo>
                <a:lnTo>
                  <a:pt x="4793161" y="1"/>
                </a:lnTo>
                <a:lnTo>
                  <a:pt x="9099564" y="1"/>
                </a:lnTo>
                <a:lnTo>
                  <a:pt x="9099566" y="0"/>
                </a:lnTo>
                <a:lnTo>
                  <a:pt x="9113106" y="0"/>
                </a:lnTo>
                <a:lnTo>
                  <a:pt x="3102515" y="6858000"/>
                </a:lnTo>
                <a:lnTo>
                  <a:pt x="2275057" y="6858000"/>
                </a:lnTo>
                <a:lnTo>
                  <a:pt x="0" y="6858000"/>
                </a:lnTo>
                <a:lnTo>
                  <a:pt x="0" y="1"/>
                </a:lnTo>
                <a:lnTo>
                  <a:pt x="1969836" y="1"/>
                </a:lnTo>
                <a:close/>
              </a:path>
            </a:pathLst>
          </a:custGeom>
          <a:noFill/>
          <a:ln>
            <a:noFill/>
          </a:ln>
        </p:spPr>
      </p:pic>
      <p:pic>
        <p:nvPicPr>
          <p:cNvPr descr="Imagen que contiene tabla, interior, hecho de madera, café&#10;&#10;Descripción generada automáticamente" id="114" name="Google Shape;114;p3"/>
          <p:cNvPicPr preferRelativeResize="0"/>
          <p:nvPr/>
        </p:nvPicPr>
        <p:blipFill rotWithShape="1">
          <a:blip r:embed="rId4">
            <a:alphaModFix/>
          </a:blip>
          <a:srcRect b="7885" l="0" r="-2" t="17108"/>
          <a:stretch/>
        </p:blipFill>
        <p:spPr>
          <a:xfrm>
            <a:off x="5334475" y="8"/>
            <a:ext cx="6857526" cy="6857997"/>
          </a:xfrm>
          <a:custGeom>
            <a:rect b="b" l="l" r="r" t="t"/>
            <a:pathLst>
              <a:path extrusionOk="0" h="6857997" w="6857526">
                <a:moveTo>
                  <a:pt x="5999506" y="0"/>
                </a:moveTo>
                <a:lnTo>
                  <a:pt x="6857526" y="0"/>
                </a:lnTo>
                <a:lnTo>
                  <a:pt x="6857526" y="6857997"/>
                </a:lnTo>
                <a:lnTo>
                  <a:pt x="6478386" y="6857997"/>
                </a:lnTo>
                <a:lnTo>
                  <a:pt x="6478386" y="6857996"/>
                </a:lnTo>
                <a:lnTo>
                  <a:pt x="0" y="6857996"/>
                </a:lnTo>
                <a:close/>
              </a:path>
            </a:pathLst>
          </a:custGeom>
          <a:noFill/>
          <a:ln>
            <a:noFill/>
          </a:ln>
        </p:spPr>
      </p:pic>
      <p:sp>
        <p:nvSpPr>
          <p:cNvPr id="115" name="Google Shape;115;p3"/>
          <p:cNvSpPr txBox="1"/>
          <p:nvPr>
            <p:ph type="ctrTitle"/>
          </p:nvPr>
        </p:nvSpPr>
        <p:spPr>
          <a:xfrm>
            <a:off x="1143000" y="1250576"/>
            <a:ext cx="5251076" cy="26336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b="1" lang="en-US" sz="4300">
                <a:latin typeface="Montserrat"/>
                <a:ea typeface="Montserrat"/>
                <a:cs typeface="Montserrat"/>
                <a:sym typeface="Montserrat"/>
              </a:rPr>
              <a:t>PROBLEMÁTICA</a:t>
            </a:r>
            <a:br>
              <a:rPr b="1" lang="en-US" sz="3700" u="sng">
                <a:solidFill>
                  <a:srgbClr val="FFFFFF"/>
                </a:solidFill>
                <a:latin typeface="Play"/>
                <a:ea typeface="Play"/>
                <a:cs typeface="Play"/>
                <a:sym typeface="Play"/>
              </a:rPr>
            </a:br>
            <a:endParaRPr sz="3700">
              <a:solidFill>
                <a:srgbClr val="FFFFFF"/>
              </a:solidFill>
              <a:latin typeface="Play"/>
              <a:ea typeface="Play"/>
              <a:cs typeface="Play"/>
              <a:sym typeface="Play"/>
            </a:endParaRPr>
          </a:p>
        </p:txBody>
      </p:sp>
      <p:sp>
        <p:nvSpPr>
          <p:cNvPr id="116" name="Google Shape;116;p3"/>
          <p:cNvSpPr txBox="1"/>
          <p:nvPr>
            <p:ph idx="1" type="subTitle"/>
          </p:nvPr>
        </p:nvSpPr>
        <p:spPr>
          <a:xfrm>
            <a:off x="945509" y="3074676"/>
            <a:ext cx="2823029" cy="2060160"/>
          </a:xfrm>
          <a:prstGeom prst="rect">
            <a:avLst/>
          </a:prstGeom>
          <a:noFill/>
          <a:ln>
            <a:noFill/>
          </a:ln>
        </p:spPr>
        <p:txBody>
          <a:bodyPr anchorCtr="0" anchor="b" bIns="45700" lIns="91425" spcFirstLastPara="1" rIns="91425" wrap="square" tIns="45700">
            <a:normAutofit fontScale="92500" lnSpcReduction="20000"/>
          </a:bodyPr>
          <a:lstStyle/>
          <a:p>
            <a:pPr indent="-105727" lvl="1" marL="0" rtl="0" algn="l">
              <a:lnSpc>
                <a:spcPct val="110000"/>
              </a:lnSpc>
              <a:spcBef>
                <a:spcPts val="0"/>
              </a:spcBef>
              <a:spcAft>
                <a:spcPts val="0"/>
              </a:spcAft>
              <a:buClr>
                <a:srgbClr val="F2F2F2"/>
              </a:buClr>
              <a:buSzPct val="100000"/>
              <a:buFont typeface="Noto Sans Symbols"/>
              <a:buChar char="⮚"/>
            </a:pPr>
            <a:r>
              <a:rPr lang="en-US" sz="1800">
                <a:solidFill>
                  <a:srgbClr val="DCD7E5"/>
                </a:solidFill>
                <a:latin typeface="Montserrat"/>
                <a:ea typeface="Montserrat"/>
                <a:cs typeface="Montserrat"/>
                <a:sym typeface="Montserrat"/>
              </a:rPr>
              <a:t>Desinformación Generalizada</a:t>
            </a:r>
            <a:endParaRPr/>
          </a:p>
          <a:p>
            <a:pPr indent="-105727" lvl="1" marL="0" rtl="0" algn="l">
              <a:lnSpc>
                <a:spcPct val="110000"/>
              </a:lnSpc>
              <a:spcBef>
                <a:spcPts val="600"/>
              </a:spcBef>
              <a:spcAft>
                <a:spcPts val="0"/>
              </a:spcAft>
              <a:buClr>
                <a:srgbClr val="F2F2F2"/>
              </a:buClr>
              <a:buSzPct val="100000"/>
              <a:buFont typeface="Noto Sans Symbols"/>
              <a:buChar char="⮚"/>
            </a:pPr>
            <a:r>
              <a:rPr lang="en-US" sz="1800">
                <a:solidFill>
                  <a:srgbClr val="DCD7E5"/>
                </a:solidFill>
                <a:latin typeface="Montserrat"/>
                <a:ea typeface="Montserrat"/>
                <a:cs typeface="Montserrat"/>
                <a:sym typeface="Montserrat"/>
              </a:rPr>
              <a:t>Procedimientos Ineficientes</a:t>
            </a:r>
            <a:endParaRPr sz="1800">
              <a:solidFill>
                <a:srgbClr val="DCD7E5"/>
              </a:solidFill>
              <a:latin typeface="Montserrat"/>
              <a:ea typeface="Montserrat"/>
              <a:cs typeface="Montserrat"/>
              <a:sym typeface="Montserrat"/>
            </a:endParaRPr>
          </a:p>
          <a:p>
            <a:pPr indent="-105727" lvl="1" marL="0" rtl="0" algn="l">
              <a:lnSpc>
                <a:spcPct val="110000"/>
              </a:lnSpc>
              <a:spcBef>
                <a:spcPts val="600"/>
              </a:spcBef>
              <a:spcAft>
                <a:spcPts val="0"/>
              </a:spcAft>
              <a:buClr>
                <a:srgbClr val="F2F2F2"/>
              </a:buClr>
              <a:buSzPct val="100000"/>
              <a:buFont typeface="Noto Sans Symbols"/>
              <a:buChar char="⮚"/>
            </a:pPr>
            <a:r>
              <a:rPr lang="en-US" sz="1800">
                <a:solidFill>
                  <a:srgbClr val="DCD7E5"/>
                </a:solidFill>
                <a:latin typeface="Montserrat"/>
                <a:ea typeface="Montserrat"/>
                <a:cs typeface="Montserrat"/>
                <a:sym typeface="Montserrat"/>
              </a:rPr>
              <a:t>Acceso Limitado a Información</a:t>
            </a:r>
            <a:endParaRPr sz="1800">
              <a:solidFill>
                <a:srgbClr val="DCD7E5"/>
              </a:solidFill>
              <a:latin typeface="Montserrat"/>
              <a:ea typeface="Montserrat"/>
              <a:cs typeface="Montserrat"/>
              <a:sym typeface="Montserrat"/>
            </a:endParaRPr>
          </a:p>
          <a:p>
            <a:pPr indent="0" lvl="0" marL="0" rtl="0" algn="l">
              <a:lnSpc>
                <a:spcPct val="90000"/>
              </a:lnSpc>
              <a:spcBef>
                <a:spcPts val="1600"/>
              </a:spcBef>
              <a:spcAft>
                <a:spcPts val="0"/>
              </a:spcAft>
              <a:buClr>
                <a:schemeClr val="lt1"/>
              </a:buClr>
              <a:buSzPct val="100000"/>
              <a:buNone/>
            </a:pPr>
            <a:r>
              <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4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122" name="Google Shape;122;p4"/>
          <p:cNvPicPr preferRelativeResize="0"/>
          <p:nvPr/>
        </p:nvPicPr>
        <p:blipFill rotWithShape="1">
          <a:blip r:embed="rId3">
            <a:alphaModFix/>
          </a:blip>
          <a:srcRect b="14085" l="0" r="0" t="6409"/>
          <a:stretch/>
        </p:blipFill>
        <p:spPr>
          <a:xfrm>
            <a:off x="-2" y="-11590"/>
            <a:ext cx="12191979" cy="6857989"/>
          </a:xfrm>
          <a:prstGeom prst="rect">
            <a:avLst/>
          </a:prstGeom>
          <a:noFill/>
          <a:ln>
            <a:noFill/>
          </a:ln>
        </p:spPr>
      </p:pic>
      <p:sp>
        <p:nvSpPr>
          <p:cNvPr id="123" name="Google Shape;123;p4"/>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24" name="Google Shape;124;p4"/>
          <p:cNvSpPr/>
          <p:nvPr/>
        </p:nvSpPr>
        <p:spPr>
          <a:xfrm>
            <a:off x="0" y="887507"/>
            <a:ext cx="12191999" cy="5070562"/>
          </a:xfrm>
          <a:prstGeom prst="rect">
            <a:avLst/>
          </a:prstGeom>
          <a:gradFill>
            <a:gsLst>
              <a:gs pos="0">
                <a:srgbClr val="000000">
                  <a:alpha val="0"/>
                </a:srgbClr>
              </a:gs>
              <a:gs pos="20000">
                <a:srgbClr val="000000">
                  <a:alpha val="14509"/>
                </a:srgbClr>
              </a:gs>
              <a:gs pos="50000">
                <a:srgbClr val="000000">
                  <a:alpha val="36470"/>
                </a:srgbClr>
              </a:gs>
              <a:gs pos="80000">
                <a:srgbClr val="000000">
                  <a:alpha val="21568"/>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25" name="Google Shape;125;p4"/>
          <p:cNvSpPr txBox="1"/>
          <p:nvPr>
            <p:ph type="ctrTitle"/>
          </p:nvPr>
        </p:nvSpPr>
        <p:spPr>
          <a:xfrm>
            <a:off x="2764668" y="529869"/>
            <a:ext cx="7236143" cy="115881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24719"/>
              </a:lnSpc>
              <a:spcBef>
                <a:spcPts val="0"/>
              </a:spcBef>
              <a:spcAft>
                <a:spcPts val="0"/>
              </a:spcAft>
              <a:buClr>
                <a:srgbClr val="F2F0F4"/>
              </a:buClr>
              <a:buSzPct val="103009"/>
              <a:buFont typeface="Montserrat"/>
              <a:buNone/>
            </a:pPr>
            <a:r>
              <a:rPr b="1" lang="en-US">
                <a:solidFill>
                  <a:srgbClr val="F2F0F4"/>
                </a:solidFill>
                <a:latin typeface="Montserrat"/>
                <a:ea typeface="Montserrat"/>
                <a:cs typeface="Montserrat"/>
                <a:sym typeface="Montserrat"/>
              </a:rPr>
              <a:t>CARACTERÍSTICAS CLAVE DE LEXY</a:t>
            </a:r>
            <a:endParaRPr b="1">
              <a:solidFill>
                <a:schemeClr val="dk1"/>
              </a:solidFill>
              <a:latin typeface="Calibri"/>
              <a:ea typeface="Calibri"/>
              <a:cs typeface="Calibri"/>
              <a:sym typeface="Calibri"/>
            </a:endParaRPr>
          </a:p>
        </p:txBody>
      </p:sp>
      <p:sp>
        <p:nvSpPr>
          <p:cNvPr id="126" name="Google Shape;126;p4"/>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27" name="Google Shape;127;p4"/>
          <p:cNvSpPr/>
          <p:nvPr/>
        </p:nvSpPr>
        <p:spPr>
          <a:xfrm>
            <a:off x="1709057"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Chatbot de Asistencia</a:t>
            </a:r>
            <a:endParaRPr b="1" i="0" sz="1400" u="none" cap="none" strike="noStrike">
              <a:solidFill>
                <a:schemeClr val="lt1"/>
              </a:solidFill>
              <a:latin typeface="Play"/>
              <a:ea typeface="Play"/>
              <a:cs typeface="Play"/>
              <a:sym typeface="Play"/>
            </a:endParaRPr>
          </a:p>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Legal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28" name="Google Shape;128;p4"/>
          <p:cNvSpPr/>
          <p:nvPr/>
        </p:nvSpPr>
        <p:spPr>
          <a:xfrm>
            <a:off x="8098971"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2F2F2"/>
                </a:solidFill>
                <a:latin typeface="Montserrat"/>
                <a:ea typeface="Montserrat"/>
                <a:cs typeface="Montserrat"/>
                <a:sym typeface="Montserrat"/>
              </a:rPr>
              <a:t>Panel</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de</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Administración</a:t>
            </a:r>
            <a:endParaRPr b="1" i="0" sz="1800" u="none" cap="none" strike="noStrike">
              <a:solidFill>
                <a:srgbClr val="F2F2F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29" name="Google Shape;129;p4"/>
          <p:cNvSpPr/>
          <p:nvPr/>
        </p:nvSpPr>
        <p:spPr>
          <a:xfrm>
            <a:off x="1709057" y="4539166"/>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4583"/>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Registro</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y Login Seguro</a:t>
            </a:r>
            <a:endParaRPr b="1" i="0" sz="1800" u="none" cap="none" strike="noStrike">
              <a:solidFill>
                <a:schemeClr val="dk1"/>
              </a:solidFill>
              <a:latin typeface="Calibri"/>
              <a:ea typeface="Calibri"/>
              <a:cs typeface="Calibri"/>
              <a:sym typeface="Calibri"/>
            </a:endParaRPr>
          </a:p>
        </p:txBody>
      </p:sp>
      <p:sp>
        <p:nvSpPr>
          <p:cNvPr id="130" name="Google Shape;130;p4"/>
          <p:cNvSpPr/>
          <p:nvPr/>
        </p:nvSpPr>
        <p:spPr>
          <a:xfrm>
            <a:off x="8098971" y="4595068"/>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2F2F2"/>
                </a:solidFill>
                <a:latin typeface="Montserrat"/>
                <a:ea typeface="Montserrat"/>
                <a:cs typeface="Montserrat"/>
                <a:sym typeface="Montserrat"/>
              </a:rPr>
              <a:t>Gestión de Roles y Permisos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5"/>
                                        </p:tgtEl>
                                        <p:attrNameLst>
                                          <p:attrName>style.visibility</p:attrName>
                                        </p:attrNameLst>
                                      </p:cBhvr>
                                      <p:to>
                                        <p:strVal val="visible"/>
                                      </p:to>
                                    </p:set>
                                    <p:animEffect filter="fade" transition="in">
                                      <p:cBhvr>
                                        <p:cTn dur="4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6"/>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36" name="Google Shape;136;p6"/>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cxnSp>
        <p:nvCxnSpPr>
          <p:cNvPr id="137" name="Google Shape;137;p6"/>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138" name="Google Shape;138;p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39" name="Google Shape;139;p6"/>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40" name="Google Shape;140;p6"/>
          <p:cNvSpPr txBox="1"/>
          <p:nvPr>
            <p:ph type="ctrTitle"/>
          </p:nvPr>
        </p:nvSpPr>
        <p:spPr>
          <a:xfrm>
            <a:off x="1143000" y="872925"/>
            <a:ext cx="7806300" cy="1360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F2F0F4"/>
              </a:buClr>
              <a:buSzPct val="123611"/>
              <a:buFont typeface="Play"/>
              <a:buNone/>
            </a:pPr>
            <a:r>
              <a:rPr b="1" lang="en-US" sz="4000">
                <a:solidFill>
                  <a:schemeClr val="lt1"/>
                </a:solidFill>
              </a:rPr>
              <a:t>METODOLOGÍA DE DESARROLLO</a:t>
            </a:r>
            <a:br>
              <a:rPr lang="en-US" sz="4000">
                <a:solidFill>
                  <a:schemeClr val="lt1"/>
                </a:solidFill>
                <a:latin typeface="Play"/>
                <a:ea typeface="Play"/>
                <a:cs typeface="Play"/>
                <a:sym typeface="Play"/>
              </a:rPr>
            </a:br>
            <a:r>
              <a:rPr lang="en-US" sz="4000">
                <a:solidFill>
                  <a:schemeClr val="lt1"/>
                </a:solidFill>
                <a:latin typeface="Play"/>
                <a:ea typeface="Play"/>
                <a:cs typeface="Play"/>
                <a:sym typeface="Play"/>
              </a:rPr>
              <a:t>(EXTREME PROGRAMMING)</a:t>
            </a:r>
            <a:endParaRPr sz="4000">
              <a:solidFill>
                <a:schemeClr val="lt1"/>
              </a:solidFill>
              <a:latin typeface="Play"/>
              <a:ea typeface="Play"/>
              <a:cs typeface="Play"/>
              <a:sym typeface="Play"/>
            </a:endParaRPr>
          </a:p>
        </p:txBody>
      </p:sp>
      <p:sp>
        <p:nvSpPr>
          <p:cNvPr id="141" name="Google Shape;141;p6"/>
          <p:cNvSpPr txBox="1"/>
          <p:nvPr/>
        </p:nvSpPr>
        <p:spPr>
          <a:xfrm>
            <a:off x="1143001" y="2514601"/>
            <a:ext cx="4190999" cy="3755570"/>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Clr>
                <a:srgbClr val="000000"/>
              </a:buClr>
              <a:buSzPts val="1600"/>
              <a:buFont typeface="Arial"/>
              <a:buNone/>
            </a:pPr>
            <a:r>
              <a:rPr b="1" i="0" lang="en-US" sz="1600" u="sng" cap="none" strike="noStrike">
                <a:solidFill>
                  <a:srgbClr val="DCD7E5"/>
                </a:solidFill>
                <a:latin typeface="Montserrat"/>
                <a:ea typeface="Montserrat"/>
                <a:cs typeface="Montserrat"/>
                <a:sym typeface="Montserrat"/>
              </a:rPr>
              <a:t>¿</a:t>
            </a:r>
            <a:r>
              <a:rPr b="0" i="0" lang="en-US" sz="1800" u="none" cap="none" strike="noStrike">
                <a:solidFill>
                  <a:srgbClr val="DCD7E5"/>
                </a:solidFill>
                <a:latin typeface="Montserrat"/>
                <a:ea typeface="Montserrat"/>
                <a:cs typeface="Montserrat"/>
                <a:sym typeface="Montserrat"/>
              </a:rPr>
              <a:t>Por qué utilizamos XP?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600"/>
              </a:spcBef>
              <a:spcAft>
                <a:spcPts val="0"/>
              </a:spcAft>
              <a:buClr>
                <a:srgbClr val="000000"/>
              </a:buClr>
              <a:buSzPts val="1800"/>
              <a:buFont typeface="Arial"/>
              <a:buNone/>
            </a:pPr>
            <a:r>
              <a:t/>
            </a:r>
            <a:endParaRPr b="0" i="0" sz="1800" u="none" cap="none" strike="noStrike">
              <a:solidFill>
                <a:srgbClr val="DCD7E5"/>
              </a:solidFill>
              <a:latin typeface="Montserrat"/>
              <a:ea typeface="Montserrat"/>
              <a:cs typeface="Montserrat"/>
              <a:sym typeface="Montserrat"/>
            </a:endParaRPr>
          </a:p>
          <a:p>
            <a:pPr indent="-11430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Colaboración y Compromiso del Equipo</a:t>
            </a:r>
            <a:endParaRPr b="0" i="0" sz="1800" u="none" cap="none" strike="noStrike">
              <a:solidFill>
                <a:srgbClr val="DCD7E5"/>
              </a:solidFill>
              <a:latin typeface="Montserrat"/>
              <a:ea typeface="Montserrat"/>
              <a:cs typeface="Montserrat"/>
              <a:sym typeface="Montserrat"/>
            </a:endParaRPr>
          </a:p>
          <a:p>
            <a:pPr indent="-11430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Adaptabilidad a Cambios</a:t>
            </a:r>
            <a:endParaRPr b="0" i="0" sz="1800" u="none" cap="none" strike="noStrike">
              <a:solidFill>
                <a:srgbClr val="DCD7E5"/>
              </a:solidFill>
              <a:latin typeface="Montserrat"/>
              <a:ea typeface="Montserrat"/>
              <a:cs typeface="Montserrat"/>
              <a:sym typeface="Montserrat"/>
            </a:endParaRPr>
          </a:p>
          <a:p>
            <a:pPr indent="-11430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Enfoque en la Calidad</a:t>
            </a:r>
            <a:endParaRPr b="0" i="0" sz="1400" u="none" cap="none" strike="noStrike">
              <a:solidFill>
                <a:srgbClr val="000000"/>
              </a:solidFill>
              <a:latin typeface="Arial"/>
              <a:ea typeface="Arial"/>
              <a:cs typeface="Arial"/>
              <a:sym typeface="Arial"/>
            </a:endParaRPr>
          </a:p>
          <a:p>
            <a:pPr indent="-11430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Iteraciones cortas</a:t>
            </a:r>
            <a:endParaRPr b="0" i="0" sz="1800" u="none" cap="none" strike="noStrike">
              <a:solidFill>
                <a:srgbClr val="DCD7E5"/>
              </a:solidFill>
              <a:latin typeface="Montserrat"/>
              <a:ea typeface="Montserrat"/>
              <a:cs typeface="Montserrat"/>
              <a:sym typeface="Montserrat"/>
            </a:endParaRPr>
          </a:p>
          <a:p>
            <a:pPr indent="-11430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Simplicidad y Refactorización</a:t>
            </a:r>
            <a:endParaRPr b="0" i="0" sz="1800" u="none" cap="none" strike="noStrike">
              <a:solidFill>
                <a:srgbClr val="DCD7E5"/>
              </a:solidFill>
              <a:latin typeface="Montserrat"/>
              <a:ea typeface="Montserrat"/>
              <a:cs typeface="Montserrat"/>
              <a:sym typeface="Montserrat"/>
            </a:endParaRPr>
          </a:p>
          <a:p>
            <a:pPr indent="0" lvl="0" marL="0" marR="0" rtl="0" algn="l">
              <a:lnSpc>
                <a:spcPct val="110000"/>
              </a:lnSpc>
              <a:spcBef>
                <a:spcPts val="600"/>
              </a:spcBef>
              <a:spcAft>
                <a:spcPts val="0"/>
              </a:spcAft>
              <a:buClr>
                <a:srgbClr val="000000"/>
              </a:buClr>
              <a:buSzPts val="1500"/>
              <a:buFont typeface="Arial"/>
              <a:buNone/>
            </a:pPr>
            <a:r>
              <a:t/>
            </a:r>
            <a:endParaRPr b="0" i="0" sz="1500" u="none" cap="none" strike="noStrike">
              <a:solidFill>
                <a:schemeClr val="lt1"/>
              </a:solidFill>
              <a:latin typeface="Play"/>
              <a:ea typeface="Play"/>
              <a:cs typeface="Play"/>
              <a:sym typeface="Play"/>
            </a:endParaRPr>
          </a:p>
        </p:txBody>
      </p:sp>
      <p:pic>
        <p:nvPicPr>
          <p:cNvPr id="142" name="Google Shape;142;p6"/>
          <p:cNvPicPr preferRelativeResize="0"/>
          <p:nvPr/>
        </p:nvPicPr>
        <p:blipFill rotWithShape="1">
          <a:blip r:embed="rId3">
            <a:alphaModFix/>
          </a:blip>
          <a:srcRect b="-1" l="0" r="29086" t="0"/>
          <a:stretch/>
        </p:blipFill>
        <p:spPr>
          <a:xfrm>
            <a:off x="7264869" y="2400514"/>
            <a:ext cx="4537444" cy="4235125"/>
          </a:xfrm>
          <a:prstGeom prst="rect">
            <a:avLst/>
          </a:prstGeom>
          <a:noFill/>
          <a:ln>
            <a:noFill/>
          </a:ln>
        </p:spPr>
      </p:pic>
      <p:pic>
        <p:nvPicPr>
          <p:cNvPr descr="Diagrama&#10;&#10;Descripción generada automáticamente" id="143" name="Google Shape;143;p6"/>
          <p:cNvPicPr preferRelativeResize="0"/>
          <p:nvPr/>
        </p:nvPicPr>
        <p:blipFill rotWithShape="1">
          <a:blip r:embed="rId4">
            <a:alphaModFix/>
          </a:blip>
          <a:srcRect b="0" l="0" r="0" t="0"/>
          <a:stretch/>
        </p:blipFill>
        <p:spPr>
          <a:xfrm>
            <a:off x="7766027" y="2841402"/>
            <a:ext cx="3742614" cy="33307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0"/>
                                        </p:tgtEl>
                                        <p:attrNameLst>
                                          <p:attrName>style.visibility</p:attrName>
                                        </p:attrNameLst>
                                      </p:cBhvr>
                                      <p:to>
                                        <p:strVal val="visible"/>
                                      </p:to>
                                    </p:set>
                                    <p:animEffect filter="fade" transition="in">
                                      <p:cBhvr>
                                        <p:cTn dur="4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149" name="Google Shape;149;p8"/>
          <p:cNvPicPr preferRelativeResize="0"/>
          <p:nvPr/>
        </p:nvPicPr>
        <p:blipFill rotWithShape="1">
          <a:blip r:embed="rId3">
            <a:alphaModFix/>
          </a:blip>
          <a:srcRect b="14085" l="0" r="0" t="6409"/>
          <a:stretch/>
        </p:blipFill>
        <p:spPr>
          <a:xfrm>
            <a:off x="48403" y="-11433"/>
            <a:ext cx="12191980" cy="6858001"/>
          </a:xfrm>
          <a:prstGeom prst="rect">
            <a:avLst/>
          </a:prstGeom>
          <a:noFill/>
          <a:ln>
            <a:noFill/>
          </a:ln>
        </p:spPr>
      </p:pic>
      <p:sp>
        <p:nvSpPr>
          <p:cNvPr id="150" name="Google Shape;150;p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51" name="Google Shape;151;p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152" name="Google Shape;152;p8"/>
          <p:cNvSpPr txBox="1"/>
          <p:nvPr>
            <p:ph type="ctrTitle"/>
          </p:nvPr>
        </p:nvSpPr>
        <p:spPr>
          <a:xfrm>
            <a:off x="433376" y="282600"/>
            <a:ext cx="10808100" cy="2903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4450"/>
              <a:buFont typeface="Montserrat"/>
              <a:buNone/>
            </a:pPr>
            <a:r>
              <a:rPr b="1" lang="en-US">
                <a:solidFill>
                  <a:srgbClr val="FFFFFF"/>
                </a:solidFill>
                <a:latin typeface="Montserrat"/>
                <a:ea typeface="Montserrat"/>
                <a:cs typeface="Montserrat"/>
                <a:sym typeface="Montserrat"/>
              </a:rPr>
              <a:t>STACK DE DESARROLLO</a:t>
            </a:r>
            <a:endParaRPr b="1">
              <a:solidFill>
                <a:srgbClr val="FFFFFF"/>
              </a:solidFill>
              <a:latin typeface="Calibri"/>
              <a:ea typeface="Calibri"/>
              <a:cs typeface="Calibri"/>
              <a:sym typeface="Calibri"/>
            </a:endParaRPr>
          </a:p>
        </p:txBody>
      </p:sp>
      <p:pic>
        <p:nvPicPr>
          <p:cNvPr descr="Logotipo, nombre de la empresa&#10;&#10;Descripción generada automáticamente" id="153" name="Google Shape;153;p8"/>
          <p:cNvPicPr preferRelativeResize="0"/>
          <p:nvPr/>
        </p:nvPicPr>
        <p:blipFill rotWithShape="1">
          <a:blip r:embed="rId4">
            <a:alphaModFix/>
          </a:blip>
          <a:srcRect b="12783" l="22088" r="25852" t="0"/>
          <a:stretch/>
        </p:blipFill>
        <p:spPr>
          <a:xfrm>
            <a:off x="7564586" y="5227026"/>
            <a:ext cx="1353751" cy="1513062"/>
          </a:xfrm>
          <a:prstGeom prst="rect">
            <a:avLst/>
          </a:prstGeom>
          <a:noFill/>
          <a:ln>
            <a:noFill/>
          </a:ln>
        </p:spPr>
      </p:pic>
      <p:pic>
        <p:nvPicPr>
          <p:cNvPr descr="Logotipo&#10;&#10;Descripción generada automáticamente" id="154" name="Google Shape;154;p8"/>
          <p:cNvPicPr preferRelativeResize="0"/>
          <p:nvPr/>
        </p:nvPicPr>
        <p:blipFill rotWithShape="1">
          <a:blip r:embed="rId5">
            <a:alphaModFix/>
          </a:blip>
          <a:srcRect b="0" l="0" r="0" t="0"/>
          <a:stretch/>
        </p:blipFill>
        <p:spPr>
          <a:xfrm>
            <a:off x="7515541" y="2118494"/>
            <a:ext cx="1347019" cy="1347019"/>
          </a:xfrm>
          <a:prstGeom prst="rect">
            <a:avLst/>
          </a:prstGeom>
          <a:noFill/>
          <a:ln>
            <a:noFill/>
          </a:ln>
        </p:spPr>
      </p:pic>
      <p:pic>
        <p:nvPicPr>
          <p:cNvPr descr="Imagen que contiene dibujo&#10;&#10;Descripción generada automáticamente" id="155" name="Google Shape;155;p8"/>
          <p:cNvPicPr preferRelativeResize="0"/>
          <p:nvPr/>
        </p:nvPicPr>
        <p:blipFill rotWithShape="1">
          <a:blip r:embed="rId6">
            <a:alphaModFix/>
          </a:blip>
          <a:srcRect b="0" l="0" r="0" t="0"/>
          <a:stretch/>
        </p:blipFill>
        <p:spPr>
          <a:xfrm>
            <a:off x="7515540" y="3762098"/>
            <a:ext cx="1347019" cy="1347019"/>
          </a:xfrm>
          <a:prstGeom prst="rect">
            <a:avLst/>
          </a:prstGeom>
          <a:noFill/>
          <a:ln>
            <a:noFill/>
          </a:ln>
        </p:spPr>
      </p:pic>
      <p:pic>
        <p:nvPicPr>
          <p:cNvPr descr="Interfaz de usuario gráfica, Aplicación&#10;&#10;Descripción generada automáticamente" id="156" name="Google Shape;156;p8"/>
          <p:cNvPicPr preferRelativeResize="0"/>
          <p:nvPr/>
        </p:nvPicPr>
        <p:blipFill rotWithShape="1">
          <a:blip r:embed="rId7">
            <a:alphaModFix/>
          </a:blip>
          <a:srcRect b="23034" l="0" r="0" t="14418"/>
          <a:stretch/>
        </p:blipFill>
        <p:spPr>
          <a:xfrm>
            <a:off x="2788881" y="2118493"/>
            <a:ext cx="3855268" cy="1347019"/>
          </a:xfrm>
          <a:prstGeom prst="rect">
            <a:avLst/>
          </a:prstGeom>
          <a:noFill/>
          <a:ln>
            <a:noFill/>
          </a:ln>
        </p:spPr>
      </p:pic>
      <p:pic>
        <p:nvPicPr>
          <p:cNvPr descr="Interfaz de usuario gráfica, Aplicación&#10;&#10;Descripción generada automáticamente" id="157" name="Google Shape;157;p8"/>
          <p:cNvPicPr preferRelativeResize="0"/>
          <p:nvPr/>
        </p:nvPicPr>
        <p:blipFill rotWithShape="1">
          <a:blip r:embed="rId7">
            <a:alphaModFix/>
          </a:blip>
          <a:srcRect b="23034" l="0" r="0" t="14418"/>
          <a:stretch/>
        </p:blipFill>
        <p:spPr>
          <a:xfrm>
            <a:off x="2788880" y="3671810"/>
            <a:ext cx="3855268" cy="1347019"/>
          </a:xfrm>
          <a:prstGeom prst="rect">
            <a:avLst/>
          </a:prstGeom>
          <a:noFill/>
          <a:ln>
            <a:noFill/>
          </a:ln>
        </p:spPr>
      </p:pic>
      <p:pic>
        <p:nvPicPr>
          <p:cNvPr descr="Icono&#10;&#10;Descripción generada automáticamente" id="158" name="Google Shape;158;p8"/>
          <p:cNvPicPr preferRelativeResize="0"/>
          <p:nvPr/>
        </p:nvPicPr>
        <p:blipFill rotWithShape="1">
          <a:blip r:embed="rId8">
            <a:alphaModFix/>
          </a:blip>
          <a:srcRect b="0" l="0" r="0" t="0"/>
          <a:stretch/>
        </p:blipFill>
        <p:spPr>
          <a:xfrm>
            <a:off x="2788880" y="5125723"/>
            <a:ext cx="3846443" cy="1625380"/>
          </a:xfrm>
          <a:prstGeom prst="rect">
            <a:avLst/>
          </a:prstGeom>
          <a:noFill/>
          <a:ln>
            <a:noFill/>
          </a:ln>
        </p:spPr>
      </p:pic>
      <p:sp>
        <p:nvSpPr>
          <p:cNvPr id="159" name="Google Shape;159;p8"/>
          <p:cNvSpPr txBox="1"/>
          <p:nvPr/>
        </p:nvSpPr>
        <p:spPr>
          <a:xfrm>
            <a:off x="547673" y="2530392"/>
            <a:ext cx="19091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lay"/>
                <a:ea typeface="Play"/>
                <a:cs typeface="Play"/>
                <a:sym typeface="Play"/>
              </a:rPr>
              <a:t>1ra etapa</a:t>
            </a:r>
            <a:endParaRPr b="0" i="0" sz="1400" u="none" cap="none" strike="noStrike">
              <a:solidFill>
                <a:srgbClr val="000000"/>
              </a:solidFill>
              <a:latin typeface="Arial"/>
              <a:ea typeface="Arial"/>
              <a:cs typeface="Arial"/>
              <a:sym typeface="Arial"/>
            </a:endParaRPr>
          </a:p>
        </p:txBody>
      </p:sp>
      <p:sp>
        <p:nvSpPr>
          <p:cNvPr id="160" name="Google Shape;160;p8"/>
          <p:cNvSpPr txBox="1"/>
          <p:nvPr/>
        </p:nvSpPr>
        <p:spPr>
          <a:xfrm>
            <a:off x="433373" y="4083709"/>
            <a:ext cx="19091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lay"/>
                <a:ea typeface="Play"/>
                <a:cs typeface="Play"/>
                <a:sym typeface="Play"/>
              </a:rPr>
              <a:t>2da etapa</a:t>
            </a:r>
            <a:endParaRPr b="0" i="0" sz="1400" u="none" cap="none" strike="noStrike">
              <a:solidFill>
                <a:srgbClr val="000000"/>
              </a:solidFill>
              <a:latin typeface="Arial"/>
              <a:ea typeface="Arial"/>
              <a:cs typeface="Arial"/>
              <a:sym typeface="Arial"/>
            </a:endParaRPr>
          </a:p>
        </p:txBody>
      </p:sp>
      <p:sp>
        <p:nvSpPr>
          <p:cNvPr id="161" name="Google Shape;161;p8"/>
          <p:cNvSpPr txBox="1"/>
          <p:nvPr/>
        </p:nvSpPr>
        <p:spPr>
          <a:xfrm>
            <a:off x="459961" y="5514379"/>
            <a:ext cx="19091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lay"/>
                <a:ea typeface="Play"/>
                <a:cs typeface="Play"/>
                <a:sym typeface="Play"/>
              </a:rPr>
              <a:t>3ra etapa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2"/>
                                        </p:tgtEl>
                                        <p:attrNameLst>
                                          <p:attrName>style.visibility</p:attrName>
                                        </p:attrNameLst>
                                      </p:cBhvr>
                                      <p:to>
                                        <p:strVal val="visible"/>
                                      </p:to>
                                    </p:set>
                                    <p:animEffect filter="fade" transition="in">
                                      <p:cBhvr>
                                        <p:cTn dur="4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pic>
        <p:nvPicPr>
          <p:cNvPr id="167" name="Google Shape;167;p9"/>
          <p:cNvPicPr preferRelativeResize="0"/>
          <p:nvPr/>
        </p:nvPicPr>
        <p:blipFill rotWithShape="1">
          <a:blip r:embed="rId3">
            <a:alphaModFix/>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168" name="Google Shape;168;p9"/>
          <p:cNvSpPr txBox="1"/>
          <p:nvPr>
            <p:ph type="ctrTitle"/>
          </p:nvPr>
        </p:nvSpPr>
        <p:spPr>
          <a:xfrm>
            <a:off x="1195760" y="124428"/>
            <a:ext cx="9800479" cy="11477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ARQUITECTURA DE SOFTWARE</a:t>
            </a:r>
            <a:endParaRPr b="1" sz="4000">
              <a:latin typeface="Calibri"/>
              <a:ea typeface="Calibri"/>
              <a:cs typeface="Calibri"/>
              <a:sym typeface="Calibri"/>
            </a:endParaRPr>
          </a:p>
        </p:txBody>
      </p:sp>
      <p:pic>
        <p:nvPicPr>
          <p:cNvPr descr="Diagrama&#10;&#10;Descripción generada automáticamente" id="169" name="Google Shape;169;p9"/>
          <p:cNvPicPr preferRelativeResize="0"/>
          <p:nvPr/>
        </p:nvPicPr>
        <p:blipFill rotWithShape="1">
          <a:blip r:embed="rId4">
            <a:alphaModFix/>
          </a:blip>
          <a:srcRect b="0" l="0" r="0" t="0"/>
          <a:stretch/>
        </p:blipFill>
        <p:spPr>
          <a:xfrm>
            <a:off x="1414060" y="1007998"/>
            <a:ext cx="9363880" cy="5725574"/>
          </a:xfrm>
          <a:prstGeom prst="rect">
            <a:avLst/>
          </a:prstGeom>
          <a:noFill/>
          <a:ln>
            <a:noFill/>
          </a:ln>
          <a:effectLst>
            <a:outerShdw blurRad="50800" rotWithShape="0" algn="ctr" dir="5400000" dist="50800">
              <a:schemeClr val="dk1"/>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8"/>
                                        </p:tgtEl>
                                        <p:attrNameLst>
                                          <p:attrName>style.visibility</p:attrName>
                                        </p:attrNameLst>
                                      </p:cBhvr>
                                      <p:to>
                                        <p:strVal val="visible"/>
                                      </p:to>
                                    </p:set>
                                    <p:animEffect filter="fade" transition="in">
                                      <p:cBhvr>
                                        <p:cTn dur="4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1ab13b8849_0_0"/>
          <p:cNvSpPr txBox="1"/>
          <p:nvPr/>
        </p:nvSpPr>
        <p:spPr>
          <a:xfrm>
            <a:off x="1544115" y="4409366"/>
            <a:ext cx="15555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Recolección requerimientos</a:t>
            </a:r>
            <a:endParaRPr sz="1100">
              <a:solidFill>
                <a:srgbClr val="FFFFFF"/>
              </a:solidFill>
              <a:latin typeface="Roboto"/>
              <a:ea typeface="Roboto"/>
              <a:cs typeface="Roboto"/>
              <a:sym typeface="Roboto"/>
            </a:endParaRPr>
          </a:p>
          <a:p>
            <a:pPr indent="0" lvl="0" marL="0" rtl="0" algn="l">
              <a:spcBef>
                <a:spcPts val="2100"/>
              </a:spcBef>
              <a:spcAft>
                <a:spcPts val="2100"/>
              </a:spcAft>
              <a:buNone/>
            </a:pPr>
            <a:r>
              <a:rPr lang="en-US" sz="1100">
                <a:solidFill>
                  <a:srgbClr val="FFFFFF"/>
                </a:solidFill>
                <a:latin typeface="Roboto"/>
                <a:ea typeface="Roboto"/>
                <a:cs typeface="Roboto"/>
                <a:sym typeface="Roboto"/>
              </a:rPr>
              <a:t>Análisis de requerimientos</a:t>
            </a:r>
            <a:endParaRPr sz="1100">
              <a:solidFill>
                <a:srgbClr val="FFFFFF"/>
              </a:solidFill>
              <a:latin typeface="Roboto"/>
              <a:ea typeface="Roboto"/>
              <a:cs typeface="Roboto"/>
              <a:sym typeface="Roboto"/>
            </a:endParaRPr>
          </a:p>
        </p:txBody>
      </p:sp>
      <p:sp>
        <p:nvSpPr>
          <p:cNvPr id="175" name="Google Shape;175;g31ab13b8849_0_0"/>
          <p:cNvSpPr txBox="1"/>
          <p:nvPr>
            <p:ph type="title"/>
          </p:nvPr>
        </p:nvSpPr>
        <p:spPr>
          <a:xfrm>
            <a:off x="1544100" y="648733"/>
            <a:ext cx="9385200" cy="1218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Cronograma</a:t>
            </a:r>
            <a:endParaRPr/>
          </a:p>
        </p:txBody>
      </p:sp>
      <p:sp>
        <p:nvSpPr>
          <p:cNvPr id="176" name="Google Shape;176;g31ab13b8849_0_0"/>
          <p:cNvSpPr txBox="1"/>
          <p:nvPr/>
        </p:nvSpPr>
        <p:spPr>
          <a:xfrm>
            <a:off x="3069861" y="4409366"/>
            <a:ext cx="15153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solidFill>
                  <a:schemeClr val="lt1"/>
                </a:solidFill>
                <a:latin typeface="Roboto"/>
                <a:ea typeface="Roboto"/>
                <a:cs typeface="Roboto"/>
                <a:sym typeface="Roboto"/>
              </a:rPr>
              <a:t>Diseño de arquitectura.</a:t>
            </a:r>
            <a:endParaRPr sz="1100">
              <a:solidFill>
                <a:schemeClr val="lt1"/>
              </a:solidFill>
              <a:latin typeface="Roboto"/>
              <a:ea typeface="Roboto"/>
              <a:cs typeface="Roboto"/>
              <a:sym typeface="Roboto"/>
            </a:endParaRPr>
          </a:p>
          <a:p>
            <a:pPr indent="0" lvl="0" marL="0" rtl="0" algn="l">
              <a:spcBef>
                <a:spcPts val="2100"/>
              </a:spcBef>
              <a:spcAft>
                <a:spcPts val="2100"/>
              </a:spcAft>
              <a:buNone/>
            </a:pPr>
            <a:r>
              <a:rPr lang="en-US" sz="1100">
                <a:solidFill>
                  <a:schemeClr val="lt1"/>
                </a:solidFill>
                <a:latin typeface="Roboto"/>
                <a:ea typeface="Roboto"/>
                <a:cs typeface="Roboto"/>
                <a:sym typeface="Roboto"/>
              </a:rPr>
              <a:t>Creación de prototipo interfaz de Usuario</a:t>
            </a:r>
            <a:endParaRPr sz="1100">
              <a:solidFill>
                <a:schemeClr val="lt1"/>
              </a:solidFill>
              <a:latin typeface="Roboto"/>
              <a:ea typeface="Roboto"/>
              <a:cs typeface="Roboto"/>
              <a:sym typeface="Roboto"/>
            </a:endParaRPr>
          </a:p>
        </p:txBody>
      </p:sp>
      <p:sp>
        <p:nvSpPr>
          <p:cNvPr id="177" name="Google Shape;177;g31ab13b8849_0_0"/>
          <p:cNvSpPr txBox="1"/>
          <p:nvPr/>
        </p:nvSpPr>
        <p:spPr>
          <a:xfrm>
            <a:off x="4585206" y="4409363"/>
            <a:ext cx="15153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lang="en-US" sz="1100">
                <a:solidFill>
                  <a:schemeClr val="lt1"/>
                </a:solidFill>
                <a:latin typeface="Roboto"/>
                <a:ea typeface="Roboto"/>
                <a:cs typeface="Roboto"/>
                <a:sym typeface="Roboto"/>
              </a:rPr>
              <a:t>Desarrollo del Backend (Api y Base de datos)</a:t>
            </a:r>
            <a:endParaRPr sz="1100">
              <a:solidFill>
                <a:srgbClr val="FFFFFF"/>
              </a:solidFill>
              <a:latin typeface="Roboto"/>
              <a:ea typeface="Roboto"/>
              <a:cs typeface="Roboto"/>
              <a:sym typeface="Roboto"/>
            </a:endParaRPr>
          </a:p>
        </p:txBody>
      </p:sp>
      <p:sp>
        <p:nvSpPr>
          <p:cNvPr id="178" name="Google Shape;178;g31ab13b8849_0_0"/>
          <p:cNvSpPr txBox="1"/>
          <p:nvPr/>
        </p:nvSpPr>
        <p:spPr>
          <a:xfrm>
            <a:off x="6096878" y="4409366"/>
            <a:ext cx="15153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lang="en-US" sz="1100">
                <a:solidFill>
                  <a:schemeClr val="lt1"/>
                </a:solidFill>
                <a:latin typeface="Roboto"/>
                <a:ea typeface="Roboto"/>
                <a:cs typeface="Roboto"/>
                <a:sym typeface="Roboto"/>
              </a:rPr>
              <a:t>Desarrollo del Frontend y Backend</a:t>
            </a:r>
            <a:endParaRPr sz="1100">
              <a:solidFill>
                <a:srgbClr val="FFFFFF"/>
              </a:solidFill>
              <a:latin typeface="Roboto"/>
              <a:ea typeface="Roboto"/>
              <a:cs typeface="Roboto"/>
              <a:sym typeface="Roboto"/>
            </a:endParaRPr>
          </a:p>
        </p:txBody>
      </p:sp>
      <p:sp>
        <p:nvSpPr>
          <p:cNvPr id="179" name="Google Shape;179;g31ab13b8849_0_0"/>
          <p:cNvSpPr txBox="1"/>
          <p:nvPr/>
        </p:nvSpPr>
        <p:spPr>
          <a:xfrm>
            <a:off x="7604063" y="4409366"/>
            <a:ext cx="15153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solidFill>
                  <a:schemeClr val="lt1"/>
                </a:solidFill>
                <a:latin typeface="Roboto"/>
                <a:ea typeface="Roboto"/>
                <a:cs typeface="Roboto"/>
                <a:sym typeface="Roboto"/>
              </a:rPr>
              <a:t>Integración de Frontend y Backend</a:t>
            </a:r>
            <a:endParaRPr sz="1100">
              <a:solidFill>
                <a:schemeClr val="lt1"/>
              </a:solidFill>
              <a:latin typeface="Roboto"/>
              <a:ea typeface="Roboto"/>
              <a:cs typeface="Roboto"/>
              <a:sym typeface="Roboto"/>
            </a:endParaRPr>
          </a:p>
          <a:p>
            <a:pPr indent="0" lvl="0" marL="0" rtl="0" algn="l">
              <a:spcBef>
                <a:spcPts val="2100"/>
              </a:spcBef>
              <a:spcAft>
                <a:spcPts val="2100"/>
              </a:spcAft>
              <a:buNone/>
            </a:pPr>
            <a:r>
              <a:rPr lang="en-US" sz="1100">
                <a:solidFill>
                  <a:schemeClr val="lt1"/>
                </a:solidFill>
                <a:latin typeface="Roboto"/>
                <a:ea typeface="Roboto"/>
                <a:cs typeface="Roboto"/>
                <a:sym typeface="Roboto"/>
              </a:rPr>
              <a:t>Implementación de Chatbot con NLP</a:t>
            </a:r>
            <a:endParaRPr sz="1100">
              <a:solidFill>
                <a:schemeClr val="lt1"/>
              </a:solidFill>
              <a:latin typeface="Roboto"/>
              <a:ea typeface="Roboto"/>
              <a:cs typeface="Roboto"/>
              <a:sym typeface="Roboto"/>
            </a:endParaRPr>
          </a:p>
        </p:txBody>
      </p:sp>
      <p:sp>
        <p:nvSpPr>
          <p:cNvPr id="180" name="Google Shape;180;g31ab13b8849_0_0"/>
          <p:cNvSpPr txBox="1"/>
          <p:nvPr/>
        </p:nvSpPr>
        <p:spPr>
          <a:xfrm>
            <a:off x="1544115" y="3904752"/>
            <a:ext cx="15555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01/08 - 14/08</a:t>
            </a:r>
            <a:endParaRPr sz="1300">
              <a:solidFill>
                <a:srgbClr val="FFFFFF"/>
              </a:solidFill>
              <a:latin typeface="Roboto"/>
              <a:ea typeface="Roboto"/>
              <a:cs typeface="Roboto"/>
              <a:sym typeface="Roboto"/>
            </a:endParaRPr>
          </a:p>
        </p:txBody>
      </p:sp>
      <p:sp>
        <p:nvSpPr>
          <p:cNvPr id="181" name="Google Shape;181;g31ab13b8849_0_0"/>
          <p:cNvSpPr txBox="1"/>
          <p:nvPr/>
        </p:nvSpPr>
        <p:spPr>
          <a:xfrm>
            <a:off x="4585206" y="3907133"/>
            <a:ext cx="15153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29/08 - 11/09</a:t>
            </a:r>
            <a:endParaRPr sz="1300">
              <a:solidFill>
                <a:srgbClr val="FFFFFF"/>
              </a:solidFill>
              <a:latin typeface="Roboto"/>
              <a:ea typeface="Roboto"/>
              <a:cs typeface="Roboto"/>
              <a:sym typeface="Roboto"/>
            </a:endParaRPr>
          </a:p>
        </p:txBody>
      </p:sp>
      <p:sp>
        <p:nvSpPr>
          <p:cNvPr id="182" name="Google Shape;182;g31ab13b8849_0_0"/>
          <p:cNvSpPr txBox="1"/>
          <p:nvPr/>
        </p:nvSpPr>
        <p:spPr>
          <a:xfrm>
            <a:off x="6096878" y="3907133"/>
            <a:ext cx="15153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12/09 - 25/09</a:t>
            </a:r>
            <a:endParaRPr sz="1300">
              <a:solidFill>
                <a:srgbClr val="FFFFFF"/>
              </a:solidFill>
              <a:latin typeface="Roboto"/>
              <a:ea typeface="Roboto"/>
              <a:cs typeface="Roboto"/>
              <a:sym typeface="Roboto"/>
            </a:endParaRPr>
          </a:p>
        </p:txBody>
      </p:sp>
      <p:sp>
        <p:nvSpPr>
          <p:cNvPr id="183" name="Google Shape;183;g31ab13b8849_0_0"/>
          <p:cNvSpPr txBox="1"/>
          <p:nvPr/>
        </p:nvSpPr>
        <p:spPr>
          <a:xfrm>
            <a:off x="7604063" y="3907133"/>
            <a:ext cx="15153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26/09 - 09/10</a:t>
            </a:r>
            <a:endParaRPr sz="1300">
              <a:solidFill>
                <a:srgbClr val="FFFFFF"/>
              </a:solidFill>
              <a:latin typeface="Roboto"/>
              <a:ea typeface="Roboto"/>
              <a:cs typeface="Roboto"/>
              <a:sym typeface="Roboto"/>
            </a:endParaRPr>
          </a:p>
        </p:txBody>
      </p:sp>
      <p:sp>
        <p:nvSpPr>
          <p:cNvPr id="184" name="Google Shape;184;g31ab13b8849_0_0"/>
          <p:cNvSpPr txBox="1"/>
          <p:nvPr/>
        </p:nvSpPr>
        <p:spPr>
          <a:xfrm>
            <a:off x="9116245" y="3907133"/>
            <a:ext cx="15153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10/10 - 23/10</a:t>
            </a:r>
            <a:endParaRPr sz="1300">
              <a:solidFill>
                <a:srgbClr val="FFFFFF"/>
              </a:solidFill>
              <a:latin typeface="Roboto"/>
              <a:ea typeface="Roboto"/>
              <a:cs typeface="Roboto"/>
              <a:sym typeface="Roboto"/>
            </a:endParaRPr>
          </a:p>
        </p:txBody>
      </p:sp>
      <p:sp>
        <p:nvSpPr>
          <p:cNvPr id="185" name="Google Shape;185;g31ab13b8849_0_0"/>
          <p:cNvSpPr txBox="1"/>
          <p:nvPr/>
        </p:nvSpPr>
        <p:spPr>
          <a:xfrm>
            <a:off x="9116245" y="4409366"/>
            <a:ext cx="1515300" cy="88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solidFill>
                  <a:schemeClr val="lt1"/>
                </a:solidFill>
                <a:latin typeface="Roboto"/>
                <a:ea typeface="Roboto"/>
                <a:cs typeface="Roboto"/>
                <a:sym typeface="Roboto"/>
              </a:rPr>
              <a:t>Integración Frontend administración</a:t>
            </a:r>
            <a:endParaRPr sz="1100">
              <a:solidFill>
                <a:schemeClr val="lt1"/>
              </a:solidFill>
              <a:latin typeface="Roboto"/>
              <a:ea typeface="Roboto"/>
              <a:cs typeface="Roboto"/>
              <a:sym typeface="Roboto"/>
            </a:endParaRPr>
          </a:p>
          <a:p>
            <a:pPr indent="0" lvl="0" marL="0" rtl="0" algn="l">
              <a:spcBef>
                <a:spcPts val="2100"/>
              </a:spcBef>
              <a:spcAft>
                <a:spcPts val="2100"/>
              </a:spcAft>
              <a:buNone/>
            </a:pPr>
            <a:r>
              <a:rPr lang="en-US" sz="1100">
                <a:solidFill>
                  <a:schemeClr val="lt1"/>
                </a:solidFill>
                <a:latin typeface="Roboto"/>
                <a:ea typeface="Roboto"/>
                <a:cs typeface="Roboto"/>
                <a:sym typeface="Roboto"/>
              </a:rPr>
              <a:t>Despliegue y entrega final</a:t>
            </a:r>
            <a:endParaRPr sz="1100">
              <a:solidFill>
                <a:schemeClr val="lt1"/>
              </a:solidFill>
              <a:latin typeface="Roboto"/>
              <a:ea typeface="Roboto"/>
              <a:cs typeface="Roboto"/>
              <a:sym typeface="Roboto"/>
            </a:endParaRPr>
          </a:p>
        </p:txBody>
      </p:sp>
      <p:cxnSp>
        <p:nvCxnSpPr>
          <p:cNvPr id="186" name="Google Shape;186;g31ab13b8849_0_0"/>
          <p:cNvCxnSpPr/>
          <p:nvPr/>
        </p:nvCxnSpPr>
        <p:spPr>
          <a:xfrm>
            <a:off x="2348837" y="2768944"/>
            <a:ext cx="852000" cy="879900"/>
          </a:xfrm>
          <a:prstGeom prst="straightConnector1">
            <a:avLst/>
          </a:prstGeom>
          <a:noFill/>
          <a:ln cap="flat" cmpd="sng" w="9525">
            <a:solidFill>
              <a:srgbClr val="FFFFFF"/>
            </a:solidFill>
            <a:prstDash val="solid"/>
            <a:round/>
            <a:headEnd len="med" w="med" type="none"/>
            <a:tailEnd len="med" w="med" type="none"/>
          </a:ln>
        </p:spPr>
      </p:cxnSp>
      <p:sp>
        <p:nvSpPr>
          <p:cNvPr id="187" name="Google Shape;187;g31ab13b8849_0_0"/>
          <p:cNvSpPr/>
          <p:nvPr/>
        </p:nvSpPr>
        <p:spPr>
          <a:xfrm flipH="1">
            <a:off x="1637297" y="3487610"/>
            <a:ext cx="1580100" cy="170700"/>
          </a:xfrm>
          <a:prstGeom prst="parallelogram">
            <a:avLst>
              <a:gd fmla="val 96952"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88" name="Google Shape;188;g31ab13b8849_0_0"/>
          <p:cNvSpPr/>
          <p:nvPr/>
        </p:nvSpPr>
        <p:spPr>
          <a:xfrm>
            <a:off x="1636900" y="3676384"/>
            <a:ext cx="1580100" cy="170700"/>
          </a:xfrm>
          <a:prstGeom prst="parallelogram">
            <a:avLst>
              <a:gd fmla="val 96952"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cxnSp>
        <p:nvCxnSpPr>
          <p:cNvPr id="189" name="Google Shape;189;g31ab13b8849_0_0"/>
          <p:cNvCxnSpPr/>
          <p:nvPr/>
        </p:nvCxnSpPr>
        <p:spPr>
          <a:xfrm>
            <a:off x="3807046" y="2768944"/>
            <a:ext cx="852000" cy="879900"/>
          </a:xfrm>
          <a:prstGeom prst="straightConnector1">
            <a:avLst/>
          </a:prstGeom>
          <a:noFill/>
          <a:ln cap="flat" cmpd="sng" w="9525">
            <a:solidFill>
              <a:srgbClr val="FFFFFF"/>
            </a:solidFill>
            <a:prstDash val="solid"/>
            <a:round/>
            <a:headEnd len="med" w="med" type="none"/>
            <a:tailEnd len="med" w="med" type="none"/>
          </a:ln>
        </p:spPr>
      </p:cxnSp>
      <p:sp>
        <p:nvSpPr>
          <p:cNvPr id="190" name="Google Shape;190;g31ab13b8849_0_0"/>
          <p:cNvSpPr/>
          <p:nvPr/>
        </p:nvSpPr>
        <p:spPr>
          <a:xfrm flipH="1">
            <a:off x="3095506" y="3487610"/>
            <a:ext cx="1580100" cy="170700"/>
          </a:xfrm>
          <a:prstGeom prst="parallelogram">
            <a:avLst>
              <a:gd fmla="val 96952"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solidFill>
                  <a:srgbClr val="999999"/>
                </a:solidFill>
              </a:rPr>
              <a:t>  </a:t>
            </a:r>
            <a:endParaRPr sz="1900">
              <a:solidFill>
                <a:srgbClr val="999999"/>
              </a:solidFill>
            </a:endParaRPr>
          </a:p>
        </p:txBody>
      </p:sp>
      <p:sp>
        <p:nvSpPr>
          <p:cNvPr id="191" name="Google Shape;191;g31ab13b8849_0_0"/>
          <p:cNvSpPr/>
          <p:nvPr/>
        </p:nvSpPr>
        <p:spPr>
          <a:xfrm>
            <a:off x="3095109" y="3676384"/>
            <a:ext cx="1580100" cy="170700"/>
          </a:xfrm>
          <a:prstGeom prst="parallelogram">
            <a:avLst>
              <a:gd fmla="val 96952"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cxnSp>
        <p:nvCxnSpPr>
          <p:cNvPr id="192" name="Google Shape;192;g31ab13b8849_0_0"/>
          <p:cNvCxnSpPr/>
          <p:nvPr/>
        </p:nvCxnSpPr>
        <p:spPr>
          <a:xfrm>
            <a:off x="5265987" y="2768944"/>
            <a:ext cx="852000" cy="879900"/>
          </a:xfrm>
          <a:prstGeom prst="straightConnector1">
            <a:avLst/>
          </a:prstGeom>
          <a:noFill/>
          <a:ln cap="flat" cmpd="sng" w="9525">
            <a:solidFill>
              <a:srgbClr val="FFFFFF"/>
            </a:solidFill>
            <a:prstDash val="solid"/>
            <a:round/>
            <a:headEnd len="med" w="med" type="none"/>
            <a:tailEnd len="med" w="med" type="none"/>
          </a:ln>
        </p:spPr>
      </p:cxnSp>
      <p:sp>
        <p:nvSpPr>
          <p:cNvPr id="193" name="Google Shape;193;g31ab13b8849_0_0"/>
          <p:cNvSpPr/>
          <p:nvPr/>
        </p:nvSpPr>
        <p:spPr>
          <a:xfrm flipH="1">
            <a:off x="4554447" y="3487610"/>
            <a:ext cx="1580100" cy="170700"/>
          </a:xfrm>
          <a:prstGeom prst="parallelogram">
            <a:avLst>
              <a:gd fmla="val 96952"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94" name="Google Shape;194;g31ab13b8849_0_0"/>
          <p:cNvSpPr/>
          <p:nvPr/>
        </p:nvSpPr>
        <p:spPr>
          <a:xfrm>
            <a:off x="4554050" y="3676384"/>
            <a:ext cx="1580100" cy="170700"/>
          </a:xfrm>
          <a:prstGeom prst="parallelogram">
            <a:avLst>
              <a:gd fmla="val 96952"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cxnSp>
        <p:nvCxnSpPr>
          <p:cNvPr id="195" name="Google Shape;195;g31ab13b8849_0_0"/>
          <p:cNvCxnSpPr/>
          <p:nvPr/>
        </p:nvCxnSpPr>
        <p:spPr>
          <a:xfrm>
            <a:off x="6721406" y="2768944"/>
            <a:ext cx="852000" cy="879900"/>
          </a:xfrm>
          <a:prstGeom prst="straightConnector1">
            <a:avLst/>
          </a:prstGeom>
          <a:noFill/>
          <a:ln cap="flat" cmpd="sng" w="9525">
            <a:solidFill>
              <a:srgbClr val="4E5567"/>
            </a:solidFill>
            <a:prstDash val="solid"/>
            <a:round/>
            <a:headEnd len="med" w="med" type="none"/>
            <a:tailEnd len="med" w="med" type="none"/>
          </a:ln>
        </p:spPr>
      </p:cxnSp>
      <p:sp>
        <p:nvSpPr>
          <p:cNvPr id="196" name="Google Shape;196;g31ab13b8849_0_0"/>
          <p:cNvSpPr/>
          <p:nvPr/>
        </p:nvSpPr>
        <p:spPr>
          <a:xfrm flipH="1">
            <a:off x="6009866" y="3487610"/>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97" name="Google Shape;197;g31ab13b8849_0_0"/>
          <p:cNvSpPr/>
          <p:nvPr/>
        </p:nvSpPr>
        <p:spPr>
          <a:xfrm>
            <a:off x="6009469" y="3676384"/>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cxnSp>
        <p:nvCxnSpPr>
          <p:cNvPr id="198" name="Google Shape;198;g31ab13b8849_0_0"/>
          <p:cNvCxnSpPr/>
          <p:nvPr/>
        </p:nvCxnSpPr>
        <p:spPr>
          <a:xfrm>
            <a:off x="8172470" y="2768944"/>
            <a:ext cx="852000" cy="879900"/>
          </a:xfrm>
          <a:prstGeom prst="straightConnector1">
            <a:avLst/>
          </a:prstGeom>
          <a:noFill/>
          <a:ln cap="flat" cmpd="sng" w="9525">
            <a:solidFill>
              <a:srgbClr val="4E5567"/>
            </a:solidFill>
            <a:prstDash val="solid"/>
            <a:round/>
            <a:headEnd len="med" w="med" type="none"/>
            <a:tailEnd len="med" w="med" type="none"/>
          </a:ln>
        </p:spPr>
      </p:cxnSp>
      <p:sp>
        <p:nvSpPr>
          <p:cNvPr id="199" name="Google Shape;199;g31ab13b8849_0_0"/>
          <p:cNvSpPr/>
          <p:nvPr/>
        </p:nvSpPr>
        <p:spPr>
          <a:xfrm flipH="1">
            <a:off x="7460930" y="3487610"/>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00" name="Google Shape;200;g31ab13b8849_0_0"/>
          <p:cNvSpPr/>
          <p:nvPr/>
        </p:nvSpPr>
        <p:spPr>
          <a:xfrm>
            <a:off x="7460533" y="3676384"/>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cxnSp>
        <p:nvCxnSpPr>
          <p:cNvPr id="201" name="Google Shape;201;g31ab13b8849_0_0"/>
          <p:cNvCxnSpPr/>
          <p:nvPr/>
        </p:nvCxnSpPr>
        <p:spPr>
          <a:xfrm>
            <a:off x="9628363" y="2768944"/>
            <a:ext cx="852000" cy="879900"/>
          </a:xfrm>
          <a:prstGeom prst="straightConnector1">
            <a:avLst/>
          </a:prstGeom>
          <a:noFill/>
          <a:ln cap="flat" cmpd="sng" w="9525">
            <a:solidFill>
              <a:srgbClr val="4E5567"/>
            </a:solidFill>
            <a:prstDash val="solid"/>
            <a:round/>
            <a:headEnd len="med" w="med" type="none"/>
            <a:tailEnd len="med" w="med" type="none"/>
          </a:ln>
        </p:spPr>
      </p:cxnSp>
      <p:sp>
        <p:nvSpPr>
          <p:cNvPr id="202" name="Google Shape;202;g31ab13b8849_0_0"/>
          <p:cNvSpPr/>
          <p:nvPr/>
        </p:nvSpPr>
        <p:spPr>
          <a:xfrm flipH="1">
            <a:off x="8916823" y="3487610"/>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03" name="Google Shape;203;g31ab13b8849_0_0"/>
          <p:cNvSpPr/>
          <p:nvPr/>
        </p:nvSpPr>
        <p:spPr>
          <a:xfrm>
            <a:off x="8916426" y="3676384"/>
            <a:ext cx="1580100" cy="170700"/>
          </a:xfrm>
          <a:prstGeom prst="parallelogram">
            <a:avLst>
              <a:gd fmla="val 96952" name="adj"/>
            </a:avLst>
          </a:prstGeom>
          <a:solidFill>
            <a:srgbClr val="4E55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04" name="Google Shape;204;g31ab13b8849_0_0"/>
          <p:cNvSpPr txBox="1"/>
          <p:nvPr/>
        </p:nvSpPr>
        <p:spPr>
          <a:xfrm>
            <a:off x="1593437"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1</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05" name="Google Shape;205;g31ab13b8849_0_0"/>
          <p:cNvSpPr txBox="1"/>
          <p:nvPr/>
        </p:nvSpPr>
        <p:spPr>
          <a:xfrm>
            <a:off x="3034142"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2</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06" name="Google Shape;206;g31ab13b8849_0_0"/>
          <p:cNvSpPr txBox="1"/>
          <p:nvPr/>
        </p:nvSpPr>
        <p:spPr>
          <a:xfrm>
            <a:off x="4549528"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3</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07" name="Google Shape;207;g31ab13b8849_0_0"/>
          <p:cNvSpPr txBox="1"/>
          <p:nvPr/>
        </p:nvSpPr>
        <p:spPr>
          <a:xfrm>
            <a:off x="5976724"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4</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08" name="Google Shape;208;g31ab13b8849_0_0"/>
          <p:cNvSpPr txBox="1"/>
          <p:nvPr/>
        </p:nvSpPr>
        <p:spPr>
          <a:xfrm>
            <a:off x="7446603"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5</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09" name="Google Shape;209;g31ab13b8849_0_0"/>
          <p:cNvSpPr txBox="1"/>
          <p:nvPr/>
        </p:nvSpPr>
        <p:spPr>
          <a:xfrm>
            <a:off x="8883682" y="2534567"/>
            <a:ext cx="717600" cy="285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100">
                <a:solidFill>
                  <a:srgbClr val="FFFFFF"/>
                </a:solidFill>
                <a:latin typeface="Roboto"/>
                <a:ea typeface="Roboto"/>
                <a:cs typeface="Roboto"/>
                <a:sym typeface="Roboto"/>
              </a:rPr>
              <a:t>Sprint 6</a:t>
            </a:r>
            <a:endParaRPr sz="1100">
              <a:solidFill>
                <a:srgbClr val="FFFFFF"/>
              </a:solidFill>
              <a:latin typeface="Roboto"/>
              <a:ea typeface="Roboto"/>
              <a:cs typeface="Roboto"/>
              <a:sym typeface="Roboto"/>
            </a:endParaRPr>
          </a:p>
          <a:p>
            <a:pPr indent="0" lvl="0" marL="0" rtl="0" algn="r">
              <a:spcBef>
                <a:spcPts val="2100"/>
              </a:spcBef>
              <a:spcAft>
                <a:spcPts val="2100"/>
              </a:spcAft>
              <a:buNone/>
            </a:pPr>
            <a:r>
              <a:t/>
            </a:r>
            <a:endParaRPr sz="1100">
              <a:solidFill>
                <a:srgbClr val="FFFFFF"/>
              </a:solidFill>
              <a:latin typeface="Roboto"/>
              <a:ea typeface="Roboto"/>
              <a:cs typeface="Roboto"/>
              <a:sym typeface="Roboto"/>
            </a:endParaRPr>
          </a:p>
        </p:txBody>
      </p:sp>
      <p:sp>
        <p:nvSpPr>
          <p:cNvPr id="210" name="Google Shape;210;g31ab13b8849_0_0"/>
          <p:cNvSpPr txBox="1"/>
          <p:nvPr/>
        </p:nvSpPr>
        <p:spPr>
          <a:xfrm>
            <a:off x="3069861" y="3907133"/>
            <a:ext cx="1515300" cy="537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15/08 - 28/08</a:t>
            </a:r>
            <a:endParaRPr sz="1300">
              <a:solidFill>
                <a:srgbClr val="FFFFFF"/>
              </a:solidFill>
              <a:latin typeface="Roboto"/>
              <a:ea typeface="Roboto"/>
              <a:cs typeface="Roboto"/>
              <a:sym typeface="Roboto"/>
            </a:endParaRPr>
          </a:p>
        </p:txBody>
      </p:sp>
      <p:sp>
        <p:nvSpPr>
          <p:cNvPr id="211" name="Google Shape;211;g31ab13b8849_0_0"/>
          <p:cNvSpPr/>
          <p:nvPr/>
        </p:nvSpPr>
        <p:spPr>
          <a:xfrm>
            <a:off x="6005750" y="3676384"/>
            <a:ext cx="1580100" cy="170700"/>
          </a:xfrm>
          <a:prstGeom prst="parallelogram">
            <a:avLst>
              <a:gd fmla="val 96952"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12" name="Google Shape;212;g31ab13b8849_0_0"/>
          <p:cNvSpPr/>
          <p:nvPr/>
        </p:nvSpPr>
        <p:spPr>
          <a:xfrm flipH="1">
            <a:off x="6006164" y="3478144"/>
            <a:ext cx="1580100" cy="170700"/>
          </a:xfrm>
          <a:prstGeom prst="parallelogram">
            <a:avLst>
              <a:gd fmla="val 96952"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13" name="Google Shape;213;g31ab13b8849_0_0"/>
          <p:cNvSpPr/>
          <p:nvPr/>
        </p:nvSpPr>
        <p:spPr>
          <a:xfrm flipH="1">
            <a:off x="7471564" y="3487610"/>
            <a:ext cx="1580100" cy="170700"/>
          </a:xfrm>
          <a:prstGeom prst="parallelogram">
            <a:avLst>
              <a:gd fmla="val 96952"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214" name="Google Shape;214;g31ab13b8849_0_0"/>
          <p:cNvSpPr/>
          <p:nvPr/>
        </p:nvSpPr>
        <p:spPr>
          <a:xfrm>
            <a:off x="7471217" y="3676384"/>
            <a:ext cx="1580100" cy="170700"/>
          </a:xfrm>
          <a:prstGeom prst="parallelogram">
            <a:avLst>
              <a:gd fmla="val 96952"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 name="Shape 218"/>
        <p:cNvGrpSpPr/>
        <p:nvPr/>
      </p:nvGrpSpPr>
      <p:grpSpPr>
        <a:xfrm>
          <a:off x="0" y="0"/>
          <a:ext cx="0" cy="0"/>
          <a:chOff x="0" y="0"/>
          <a:chExt cx="0" cy="0"/>
        </a:xfrm>
      </p:grpSpPr>
      <p:sp>
        <p:nvSpPr>
          <p:cNvPr id="219" name="Google Shape;219;p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20" name="Google Shape;220;p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cxnSp>
        <p:nvCxnSpPr>
          <p:cNvPr id="221" name="Google Shape;221;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222" name="Google Shape;222;p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23" name="Google Shape;223;p7"/>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ay"/>
              <a:ea typeface="Play"/>
              <a:cs typeface="Play"/>
              <a:sym typeface="Play"/>
            </a:endParaRPr>
          </a:p>
        </p:txBody>
      </p:sp>
      <p:sp>
        <p:nvSpPr>
          <p:cNvPr id="224" name="Google Shape;224;p7"/>
          <p:cNvSpPr txBox="1"/>
          <p:nvPr>
            <p:ph type="ctrTitle"/>
          </p:nvPr>
        </p:nvSpPr>
        <p:spPr>
          <a:xfrm>
            <a:off x="3638938" y="512900"/>
            <a:ext cx="5606100" cy="554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F2F0F4"/>
              </a:buClr>
              <a:buSzPct val="111248"/>
              <a:buFont typeface="Montserrat"/>
              <a:buNone/>
            </a:pPr>
            <a:r>
              <a:rPr b="1" lang="en-US" sz="4000">
                <a:latin typeface="Montserrat"/>
                <a:ea typeface="Montserrat"/>
                <a:cs typeface="Montserrat"/>
                <a:sym typeface="Montserrat"/>
              </a:rPr>
              <a:t>Tareas realizadas</a:t>
            </a:r>
            <a:br>
              <a:rPr lang="en-US" sz="4000" u="sng">
                <a:solidFill>
                  <a:schemeClr val="lt1"/>
                </a:solidFill>
                <a:latin typeface="Montserrat"/>
                <a:ea typeface="Montserrat"/>
                <a:cs typeface="Montserrat"/>
                <a:sym typeface="Montserrat"/>
              </a:rPr>
            </a:br>
            <a:endParaRPr sz="4000">
              <a:solidFill>
                <a:schemeClr val="lt1"/>
              </a:solidFill>
              <a:latin typeface="Play"/>
              <a:ea typeface="Play"/>
              <a:cs typeface="Play"/>
              <a:sym typeface="Play"/>
            </a:endParaRPr>
          </a:p>
        </p:txBody>
      </p:sp>
      <p:pic>
        <p:nvPicPr>
          <p:cNvPr id="225" name="Google Shape;225;p7"/>
          <p:cNvPicPr preferRelativeResize="0"/>
          <p:nvPr/>
        </p:nvPicPr>
        <p:blipFill rotWithShape="1">
          <a:blip r:embed="rId3">
            <a:alphaModFix/>
          </a:blip>
          <a:srcRect b="-1" l="0" r="29086" t="0"/>
          <a:stretch/>
        </p:blipFill>
        <p:spPr>
          <a:xfrm>
            <a:off x="1233837" y="1587727"/>
            <a:ext cx="10416293" cy="4889273"/>
          </a:xfrm>
          <a:prstGeom prst="rect">
            <a:avLst/>
          </a:prstGeom>
          <a:noFill/>
          <a:ln>
            <a:noFill/>
          </a:ln>
        </p:spPr>
      </p:pic>
      <p:cxnSp>
        <p:nvCxnSpPr>
          <p:cNvPr id="226" name="Google Shape;226;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pic>
        <p:nvPicPr>
          <p:cNvPr id="227" name="Google Shape;227;p7"/>
          <p:cNvPicPr preferRelativeResize="0"/>
          <p:nvPr/>
        </p:nvPicPr>
        <p:blipFill rotWithShape="1">
          <a:blip r:embed="rId4">
            <a:alphaModFix/>
          </a:blip>
          <a:srcRect b="0" l="0" r="0" t="0"/>
          <a:stretch/>
        </p:blipFill>
        <p:spPr>
          <a:xfrm>
            <a:off x="1723025" y="1773329"/>
            <a:ext cx="9437916" cy="4595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4"/>
                                        </p:tgtEl>
                                        <p:attrNameLst>
                                          <p:attrName>style.visibility</p:attrName>
                                        </p:attrNameLst>
                                      </p:cBhvr>
                                      <p:to>
                                        <p:strVal val="visible"/>
                                      </p:to>
                                    </p:set>
                                    <p:animEffect filter="fade" transition="in">
                                      <p:cBhvr>
                                        <p:cTn dur="4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gattaVTI">
  <a:themeElements>
    <a:clrScheme name="AnalogousFromDarkSeedLeftStep">
      <a:dk1>
        <a:srgbClr val="000000"/>
      </a:dk1>
      <a:lt1>
        <a:srgbClr val="FFFFFF"/>
      </a:lt1>
      <a:dk2>
        <a:srgbClr val="1F3837"/>
      </a:dk2>
      <a:lt2>
        <a:srgbClr val="E8E7E2"/>
      </a:lt2>
      <a:accent1>
        <a:srgbClr val="294FE7"/>
      </a:accent1>
      <a:accent2>
        <a:srgbClr val="178DD5"/>
      </a:accent2>
      <a:accent3>
        <a:srgbClr val="20B6B1"/>
      </a:accent3>
      <a:accent4>
        <a:srgbClr val="14B96F"/>
      </a:accent4>
      <a:accent5>
        <a:srgbClr val="21BB35"/>
      </a:accent5>
      <a:accent6>
        <a:srgbClr val="44BB14"/>
      </a:accent6>
      <a:hlink>
        <a:srgbClr val="31944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2024-11-23T21:33:11Z</dcterms:created>
  <dc:creator>Erick Araya</dc:creator>
</cp:coreProperties>
</file>